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x-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 id="2147483713" r:id="rId2"/>
  </p:sldMasterIdLst>
  <p:notesMasterIdLst>
    <p:notesMasterId r:id="rId26"/>
  </p:notesMasterIdLst>
  <p:sldIdLst>
    <p:sldId id="347" r:id="rId3"/>
    <p:sldId id="350" r:id="rId4"/>
    <p:sldId id="296" r:id="rId5"/>
    <p:sldId id="345" r:id="rId6"/>
    <p:sldId id="351" r:id="rId7"/>
    <p:sldId id="352" r:id="rId8"/>
    <p:sldId id="353" r:id="rId9"/>
    <p:sldId id="354" r:id="rId10"/>
    <p:sldId id="355" r:id="rId11"/>
    <p:sldId id="356" r:id="rId12"/>
    <p:sldId id="357" r:id="rId13"/>
    <p:sldId id="358" r:id="rId14"/>
    <p:sldId id="346" r:id="rId15"/>
    <p:sldId id="359" r:id="rId16"/>
    <p:sldId id="360" r:id="rId17"/>
    <p:sldId id="367" r:id="rId18"/>
    <p:sldId id="361" r:id="rId19"/>
    <p:sldId id="362" r:id="rId20"/>
    <p:sldId id="363" r:id="rId21"/>
    <p:sldId id="364" r:id="rId22"/>
    <p:sldId id="365" r:id="rId23"/>
    <p:sldId id="366" r:id="rId24"/>
    <p:sldId id="349" r:id="rId2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0" userDrawn="1">
          <p15:clr>
            <a:srgbClr val="A4A3A4"/>
          </p15:clr>
        </p15:guide>
        <p15:guide id="2" pos="21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4FFEE"/>
    <a:srgbClr val="C9FFDE"/>
    <a:srgbClr val="D5FFE5"/>
    <a:srgbClr val="4040C8"/>
    <a:srgbClr val="8FCFFF"/>
    <a:srgbClr val="C1EBF5"/>
    <a:srgbClr val="FFC000"/>
    <a:srgbClr val="3D7351"/>
    <a:srgbClr val="D9827B"/>
    <a:srgbClr val="D1E7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99" autoAdjust="0"/>
    <p:restoredTop sz="94660"/>
  </p:normalViewPr>
  <p:slideViewPr>
    <p:cSldViewPr snapToGrid="0" showGuides="1">
      <p:cViewPr varScale="1">
        <p:scale>
          <a:sx n="91" d="100"/>
          <a:sy n="91" d="100"/>
        </p:scale>
        <p:origin x="348" y="78"/>
      </p:cViewPr>
      <p:guideLst>
        <p:guide orient="horz" pos="210"/>
        <p:guide pos="211"/>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3F8CE93-3421-4A9C-A82A-A596695197CE}" type="datetimeFigureOut">
              <a:rPr lang="zh-CN" altLang="en-US" smtClean="0"/>
              <a:t>2025-09-22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FCD60EB-E9B4-4072-ADC6-C3A0134EA174}" type="slidenum">
              <a:rPr lang="zh-CN" altLang="en-US" smtClean="0"/>
              <a:t>‹#›</a:t>
            </a:fld>
            <a:endParaRPr lang="zh-CN" altLang="en-US"/>
          </a:p>
        </p:txBody>
      </p:sp>
    </p:spTree>
    <p:extLst>
      <p:ext uri="{BB962C8B-B14F-4D97-AF65-F5344CB8AC3E}">
        <p14:creationId xmlns:p14="http://schemas.microsoft.com/office/powerpoint/2010/main" val="34211746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4CA497-71E0-4184-919F-D45F39379D11}" type="slidenum">
              <a:rPr lang="zh-CN" altLang="en-US" smtClean="0"/>
              <a:pPr/>
              <a:t>23</a:t>
            </a:fld>
            <a:endParaRPr lang="zh-CN" altLang="en-US"/>
          </a:p>
        </p:txBody>
      </p:sp>
    </p:spTree>
    <p:extLst>
      <p:ext uri="{BB962C8B-B14F-4D97-AF65-F5344CB8AC3E}">
        <p14:creationId xmlns:p14="http://schemas.microsoft.com/office/powerpoint/2010/main" val="164681089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Layouts/_rels/slideLayout3.xml.rels><?xml version="1.0" encoding="UTF-8" standalone="yes"?>
<Relationships xmlns="http://schemas.openxmlformats.org/package/2006/relationships"><Relationship Id="rId3" Type="http://schemas.openxmlformats.org/officeDocument/2006/relationships/slide" Target="../slides/slide2.xml"/><Relationship Id="rId2" Type="http://schemas.openxmlformats.org/officeDocument/2006/relationships/slideMaster" Target="../slideMasters/slideMaster1.xml"/><Relationship Id="rId1" Type="http://schemas.openxmlformats.org/officeDocument/2006/relationships/tags" Target="../tags/tag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Layouts/_rels/slideLayout8.xml.rels><?xml version="1.0" encoding="UTF-8" standalone="yes"?>
<Relationships xmlns="http://schemas.openxmlformats.org/package/2006/relationships"><Relationship Id="rId3" Type="http://schemas.openxmlformats.org/officeDocument/2006/relationships/slide" Target="../slides/slide2.xml"/><Relationship Id="rId2" Type="http://schemas.openxmlformats.org/officeDocument/2006/relationships/slideMaster" Target="../slideMasters/slideMaster1.xml"/><Relationship Id="rId1" Type="http://schemas.openxmlformats.org/officeDocument/2006/relationships/tags" Target="../tags/tag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pic>
        <p:nvPicPr>
          <p:cNvPr id="49" name="图片 4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
            <a:ext cx="12222480" cy="6858000"/>
          </a:xfrm>
          <a:prstGeom prst="rect">
            <a:avLst/>
          </a:prstGeom>
        </p:spPr>
      </p:pic>
    </p:spTree>
    <p:extLst>
      <p:ext uri="{BB962C8B-B14F-4D97-AF65-F5344CB8AC3E}">
        <p14:creationId xmlns:p14="http://schemas.microsoft.com/office/powerpoint/2010/main" val="221141915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标题幻灯片">
    <p:bg>
      <p:bgPr>
        <a:gradFill>
          <a:gsLst>
            <a:gs pos="0">
              <a:schemeClr val="accent1">
                <a:lumMod val="5000"/>
                <a:lumOff val="95000"/>
              </a:schemeClr>
            </a:gs>
            <a:gs pos="32000">
              <a:schemeClr val="accent1">
                <a:lumMod val="45000"/>
                <a:lumOff val="55000"/>
              </a:schemeClr>
            </a:gs>
            <a:gs pos="70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51550" y="533156"/>
            <a:ext cx="7958966" cy="4889548"/>
          </a:xfrm>
          <a:prstGeom prst="rect">
            <a:avLst/>
          </a:prstGeom>
        </p:spPr>
      </p:pic>
    </p:spTree>
    <p:extLst>
      <p:ext uri="{BB962C8B-B14F-4D97-AF65-F5344CB8AC3E}">
        <p14:creationId xmlns:p14="http://schemas.microsoft.com/office/powerpoint/2010/main" val="6936816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10" dur="1000" fill="hold"/>
                                        <p:tgtEl>
                                          <p:spTgt spid="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bg>
      <p:bgPr>
        <a:gradFill>
          <a:gsLst>
            <a:gs pos="58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97852073"/>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222480" cy="6858000"/>
          </a:xfrm>
          <a:prstGeom prst="rect">
            <a:avLst/>
          </a:prstGeom>
        </p:spPr>
      </p:pic>
      <p:grpSp>
        <p:nvGrpSpPr>
          <p:cNvPr id="4" name="组合 3"/>
          <p:cNvGrpSpPr/>
          <p:nvPr userDrawn="1"/>
        </p:nvGrpSpPr>
        <p:grpSpPr>
          <a:xfrm>
            <a:off x="8719900" y="5369024"/>
            <a:ext cx="3058452" cy="1271682"/>
            <a:chOff x="1125321" y="485528"/>
            <a:chExt cx="3058452" cy="1271682"/>
          </a:xfrm>
        </p:grpSpPr>
        <p:grpSp>
          <p:nvGrpSpPr>
            <p:cNvPr id="5" name="组合 4"/>
            <p:cNvGrpSpPr/>
            <p:nvPr/>
          </p:nvGrpSpPr>
          <p:grpSpPr>
            <a:xfrm rot="2568293">
              <a:off x="3613219" y="485528"/>
              <a:ext cx="122859" cy="173836"/>
              <a:chOff x="2899932" y="286608"/>
              <a:chExt cx="373440" cy="748067"/>
            </a:xfrm>
            <a:solidFill>
              <a:srgbClr val="FFC000"/>
            </a:solidFill>
          </p:grpSpPr>
          <p:sp>
            <p:nvSpPr>
              <p:cNvPr id="1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1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6" name="组合 5"/>
            <p:cNvGrpSpPr/>
            <p:nvPr/>
          </p:nvGrpSpPr>
          <p:grpSpPr>
            <a:xfrm rot="9432564">
              <a:off x="3628846" y="1610197"/>
              <a:ext cx="103902" cy="147013"/>
              <a:chOff x="2899932" y="286608"/>
              <a:chExt cx="373440" cy="748067"/>
            </a:xfrm>
            <a:solidFill>
              <a:srgbClr val="D9827B"/>
            </a:solidFill>
          </p:grpSpPr>
          <p:sp>
            <p:nvSpPr>
              <p:cNvPr id="13"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14"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7" name="组合 6"/>
            <p:cNvGrpSpPr/>
            <p:nvPr/>
          </p:nvGrpSpPr>
          <p:grpSpPr>
            <a:xfrm rot="18900000">
              <a:off x="1125321" y="744329"/>
              <a:ext cx="124284" cy="175853"/>
              <a:chOff x="2899932" y="286608"/>
              <a:chExt cx="373440" cy="748067"/>
            </a:xfrm>
            <a:solidFill>
              <a:srgbClr val="3D7351"/>
            </a:solidFill>
          </p:grpSpPr>
          <p:sp>
            <p:nvSpPr>
              <p:cNvPr id="1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1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8" name="组合 7"/>
            <p:cNvGrpSpPr/>
            <p:nvPr/>
          </p:nvGrpSpPr>
          <p:grpSpPr>
            <a:xfrm rot="6975246">
              <a:off x="4126861" y="1304244"/>
              <a:ext cx="47134" cy="66691"/>
              <a:chOff x="2899932" y="286608"/>
              <a:chExt cx="373440" cy="748067"/>
            </a:xfrm>
          </p:grpSpPr>
          <p:sp>
            <p:nvSpPr>
              <p:cNvPr id="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1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grpSp>
        <p:nvGrpSpPr>
          <p:cNvPr id="17" name="组合 16"/>
          <p:cNvGrpSpPr/>
          <p:nvPr userDrawn="1"/>
        </p:nvGrpSpPr>
        <p:grpSpPr>
          <a:xfrm>
            <a:off x="382413" y="5381268"/>
            <a:ext cx="3058452" cy="1271682"/>
            <a:chOff x="1125321" y="485528"/>
            <a:chExt cx="3058452" cy="1271682"/>
          </a:xfrm>
        </p:grpSpPr>
        <p:grpSp>
          <p:nvGrpSpPr>
            <p:cNvPr id="18" name="组合 17"/>
            <p:cNvGrpSpPr/>
            <p:nvPr/>
          </p:nvGrpSpPr>
          <p:grpSpPr>
            <a:xfrm rot="2568293">
              <a:off x="3613219" y="485528"/>
              <a:ext cx="122859" cy="173836"/>
              <a:chOff x="2899932" y="286608"/>
              <a:chExt cx="373440" cy="748067"/>
            </a:xfrm>
            <a:solidFill>
              <a:srgbClr val="FFC000"/>
            </a:solidFill>
          </p:grpSpPr>
          <p:sp>
            <p:nvSpPr>
              <p:cNvPr id="28"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29"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19" name="组合 18"/>
            <p:cNvGrpSpPr/>
            <p:nvPr/>
          </p:nvGrpSpPr>
          <p:grpSpPr>
            <a:xfrm rot="9432564">
              <a:off x="3628846" y="1610197"/>
              <a:ext cx="103902" cy="147013"/>
              <a:chOff x="2899932" y="286608"/>
              <a:chExt cx="373440" cy="748067"/>
            </a:xfrm>
            <a:solidFill>
              <a:srgbClr val="D9827B"/>
            </a:solidFill>
          </p:grpSpPr>
          <p:sp>
            <p:nvSpPr>
              <p:cNvPr id="26"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27"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20" name="组合 19"/>
            <p:cNvGrpSpPr/>
            <p:nvPr/>
          </p:nvGrpSpPr>
          <p:grpSpPr>
            <a:xfrm rot="18900000">
              <a:off x="1125321" y="744329"/>
              <a:ext cx="124284" cy="175853"/>
              <a:chOff x="2899932" y="286608"/>
              <a:chExt cx="373440" cy="748067"/>
            </a:xfrm>
            <a:solidFill>
              <a:srgbClr val="3D7351"/>
            </a:solidFill>
          </p:grpSpPr>
          <p:sp>
            <p:nvSpPr>
              <p:cNvPr id="24"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25"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21" name="组合 20"/>
            <p:cNvGrpSpPr/>
            <p:nvPr/>
          </p:nvGrpSpPr>
          <p:grpSpPr>
            <a:xfrm rot="6975246">
              <a:off x="4126861" y="1304244"/>
              <a:ext cx="47134" cy="66691"/>
              <a:chOff x="2899932" y="286608"/>
              <a:chExt cx="373440" cy="748067"/>
            </a:xfrm>
          </p:grpSpPr>
          <p:sp>
            <p:nvSpPr>
              <p:cNvPr id="22"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23"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pic>
        <p:nvPicPr>
          <p:cNvPr id="43"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702329" y="1396626"/>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2265143">
            <a:off x="7024460" y="5528128"/>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7799717">
            <a:off x="1490640" y="5729774"/>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3858213">
            <a:off x="329232" y="3176363"/>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9627284" y="6149216"/>
            <a:ext cx="753112" cy="423471"/>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2" descr="简约商务ppt模板免抠素材 平面电商 创意素材 png素材 素材 "/>
          <p:cNvPicPr>
            <a:picLocks noChangeAspect="1" noChangeArrowheads="1"/>
          </p:cNvPicPr>
          <p:nvPr userDrawn="1"/>
        </p:nvPicPr>
        <p:blipFill>
          <a:blip r:embed="rId5"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11320159" y="2042052"/>
            <a:ext cx="560714" cy="315287"/>
          </a:xfrm>
          <a:prstGeom prst="rect">
            <a:avLst/>
          </a:prstGeom>
          <a:noFill/>
          <a:extLst>
            <a:ext uri="{909E8E84-426E-40DD-AFC4-6F175D3DCCD1}">
              <a14:hiddenFill xmlns:a14="http://schemas.microsoft.com/office/drawing/2010/main">
                <a:solidFill>
                  <a:srgbClr val="FFFFFF"/>
                </a:solidFill>
              </a14:hiddenFill>
            </a:ext>
          </a:extLst>
        </p:spPr>
      </p:pic>
      <p:grpSp>
        <p:nvGrpSpPr>
          <p:cNvPr id="50" name="组合 49"/>
          <p:cNvGrpSpPr/>
          <p:nvPr userDrawn="1"/>
        </p:nvGrpSpPr>
        <p:grpSpPr>
          <a:xfrm>
            <a:off x="9303059" y="91636"/>
            <a:ext cx="2610757" cy="1271682"/>
            <a:chOff x="1125321" y="485528"/>
            <a:chExt cx="2610757" cy="1271682"/>
          </a:xfrm>
        </p:grpSpPr>
        <p:grpSp>
          <p:nvGrpSpPr>
            <p:cNvPr id="51" name="组合 50"/>
            <p:cNvGrpSpPr/>
            <p:nvPr/>
          </p:nvGrpSpPr>
          <p:grpSpPr>
            <a:xfrm rot="2568293">
              <a:off x="3613219" y="485528"/>
              <a:ext cx="122859" cy="173836"/>
              <a:chOff x="2899932" y="286608"/>
              <a:chExt cx="373440" cy="748067"/>
            </a:xfrm>
            <a:solidFill>
              <a:srgbClr val="FFC000"/>
            </a:solidFill>
          </p:grpSpPr>
          <p:sp>
            <p:nvSpPr>
              <p:cNvPr id="6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6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52" name="组合 51"/>
            <p:cNvGrpSpPr/>
            <p:nvPr/>
          </p:nvGrpSpPr>
          <p:grpSpPr>
            <a:xfrm rot="9432564">
              <a:off x="3628846" y="1610197"/>
              <a:ext cx="103902" cy="147013"/>
              <a:chOff x="2899932" y="286608"/>
              <a:chExt cx="373440" cy="748067"/>
            </a:xfrm>
            <a:solidFill>
              <a:srgbClr val="D9827B"/>
            </a:solidFill>
          </p:grpSpPr>
          <p:sp>
            <p:nvSpPr>
              <p:cNvPr id="5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6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53" name="组合 52"/>
            <p:cNvGrpSpPr/>
            <p:nvPr/>
          </p:nvGrpSpPr>
          <p:grpSpPr>
            <a:xfrm rot="18900000">
              <a:off x="1125321" y="744329"/>
              <a:ext cx="124284" cy="175853"/>
              <a:chOff x="2899932" y="286608"/>
              <a:chExt cx="373440" cy="748067"/>
            </a:xfrm>
            <a:solidFill>
              <a:srgbClr val="3D7351"/>
            </a:solidFill>
          </p:grpSpPr>
          <p:sp>
            <p:nvSpPr>
              <p:cNvPr id="5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5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54" name="组合 53"/>
            <p:cNvGrpSpPr/>
            <p:nvPr/>
          </p:nvGrpSpPr>
          <p:grpSpPr>
            <a:xfrm rot="6975246">
              <a:off x="2191242" y="1299607"/>
              <a:ext cx="42541" cy="76010"/>
              <a:chOff x="9709922" y="19729368"/>
              <a:chExt cx="337041" cy="852603"/>
            </a:xfrm>
          </p:grpSpPr>
          <p:sp>
            <p:nvSpPr>
              <p:cNvPr id="55" name="等腰三角形 44"/>
              <p:cNvSpPr/>
              <p:nvPr/>
            </p:nvSpPr>
            <p:spPr>
              <a:xfrm>
                <a:off x="9709922" y="19871147"/>
                <a:ext cx="269801" cy="710824"/>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56" name="等腰三角形 47"/>
              <p:cNvSpPr/>
              <p:nvPr/>
            </p:nvSpPr>
            <p:spPr>
              <a:xfrm rot="19776570">
                <a:off x="9798216" y="19729368"/>
                <a:ext cx="248747" cy="710832"/>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pic>
        <p:nvPicPr>
          <p:cNvPr id="63"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0052" r="36211" b="13281"/>
          <a:stretch/>
        </p:blipFill>
        <p:spPr bwMode="auto">
          <a:xfrm rot="988419">
            <a:off x="4875053" y="5975799"/>
            <a:ext cx="872836" cy="685800"/>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7821385" y="2949286"/>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5"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1039419" y="173065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6"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3374740" y="299777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6049319" y="4207084"/>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8"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5454870" y="1730657"/>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9"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10488379" y="4192888"/>
            <a:ext cx="451588" cy="552705"/>
          </a:xfrm>
          <a:prstGeom prst="rect">
            <a:avLst/>
          </a:prstGeom>
          <a:noFill/>
          <a:extLst>
            <a:ext uri="{909E8E84-426E-40DD-AFC4-6F175D3DCCD1}">
              <a14:hiddenFill xmlns:a14="http://schemas.microsoft.com/office/drawing/2010/main">
                <a:solidFill>
                  <a:srgbClr val="FFFFFF"/>
                </a:solidFill>
              </a14:hiddenFill>
            </a:ext>
          </a:extLst>
        </p:spPr>
      </p:pic>
      <p:grpSp>
        <p:nvGrpSpPr>
          <p:cNvPr id="70" name="组合 69"/>
          <p:cNvGrpSpPr/>
          <p:nvPr userDrawn="1"/>
        </p:nvGrpSpPr>
        <p:grpSpPr>
          <a:xfrm>
            <a:off x="7664838" y="2153465"/>
            <a:ext cx="3058452" cy="1271682"/>
            <a:chOff x="1125321" y="485528"/>
            <a:chExt cx="3058452" cy="1271682"/>
          </a:xfrm>
        </p:grpSpPr>
        <p:grpSp>
          <p:nvGrpSpPr>
            <p:cNvPr id="71" name="组合 70"/>
            <p:cNvGrpSpPr/>
            <p:nvPr/>
          </p:nvGrpSpPr>
          <p:grpSpPr>
            <a:xfrm rot="2568293">
              <a:off x="3613219" y="485528"/>
              <a:ext cx="122859" cy="173836"/>
              <a:chOff x="2899932" y="286608"/>
              <a:chExt cx="373440" cy="748067"/>
            </a:xfrm>
            <a:solidFill>
              <a:srgbClr val="FFC000"/>
            </a:solidFill>
          </p:grpSpPr>
          <p:sp>
            <p:nvSpPr>
              <p:cNvPr id="8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8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72" name="组合 71"/>
            <p:cNvGrpSpPr/>
            <p:nvPr/>
          </p:nvGrpSpPr>
          <p:grpSpPr>
            <a:xfrm rot="9432564">
              <a:off x="3628846" y="1610197"/>
              <a:ext cx="103902" cy="147013"/>
              <a:chOff x="2899932" y="286608"/>
              <a:chExt cx="373440" cy="748067"/>
            </a:xfrm>
            <a:solidFill>
              <a:srgbClr val="D9827B"/>
            </a:solidFill>
          </p:grpSpPr>
          <p:sp>
            <p:nvSpPr>
              <p:cNvPr id="7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8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73" name="组合 72"/>
            <p:cNvGrpSpPr/>
            <p:nvPr/>
          </p:nvGrpSpPr>
          <p:grpSpPr>
            <a:xfrm rot="18900000">
              <a:off x="1125321" y="744329"/>
              <a:ext cx="124284" cy="175853"/>
              <a:chOff x="2899932" y="286608"/>
              <a:chExt cx="373440" cy="748067"/>
            </a:xfrm>
            <a:solidFill>
              <a:srgbClr val="3D7351"/>
            </a:solidFill>
          </p:grpSpPr>
          <p:sp>
            <p:nvSpPr>
              <p:cNvPr id="7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7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74" name="组合 73"/>
            <p:cNvGrpSpPr/>
            <p:nvPr/>
          </p:nvGrpSpPr>
          <p:grpSpPr>
            <a:xfrm rot="6975246">
              <a:off x="4126861" y="1304244"/>
              <a:ext cx="47134" cy="66691"/>
              <a:chOff x="2899932" y="286608"/>
              <a:chExt cx="373440" cy="748067"/>
            </a:xfrm>
          </p:grpSpPr>
          <p:sp>
            <p:nvSpPr>
              <p:cNvPr id="7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7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pic>
        <p:nvPicPr>
          <p:cNvPr id="83"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8904501">
            <a:off x="1362868" y="4236722"/>
            <a:ext cx="753112" cy="4234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3576202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5" name="文本框 2057">
            <a:hlinkClick r:id="rId3" action="ppaction://hlinksldjump"/>
            <a:extLst>
              <a:ext uri="{FF2B5EF4-FFF2-40B4-BE49-F238E27FC236}">
                <a16:creationId xmlns:a16="http://schemas.microsoft.com/office/drawing/2014/main" xmlns="" id="{04FE8436-5513-AEE9-9C9B-B7E75377ABEC}"/>
              </a:ext>
            </a:extLst>
          </p:cNvPr>
          <p:cNvSpPr txBox="1">
            <a:spLocks noChangeArrowheads="1"/>
          </p:cNvSpPr>
          <p:nvPr userDrawn="1">
            <p:custDataLst>
              <p:tags r:id="rId1"/>
            </p:custDataLst>
          </p:nvPr>
        </p:nvSpPr>
        <p:spPr bwMode="auto">
          <a:xfrm>
            <a:off x="10559415" y="6427107"/>
            <a:ext cx="1459230" cy="398780"/>
          </a:xfrm>
          <a:prstGeom prst="rect">
            <a:avLst/>
          </a:prstGeom>
          <a:solidFill>
            <a:srgbClr val="4BB13F"/>
          </a:solidFill>
          <a:ln>
            <a:noFill/>
          </a:ln>
          <a:scene3d>
            <a:camera prst="orthographicFront"/>
            <a:lightRig rig="threePt" dir="t"/>
          </a:scene3d>
          <a:sp3d>
            <a:bevelT prst="relaxedInset"/>
          </a:sp3d>
        </p:spPr>
        <p:txBody>
          <a:bodyPr wrap="square">
            <a:spAutoFit/>
          </a:bodyPr>
          <a:lstStyle/>
          <a:p>
            <a:pPr algn="ctr">
              <a:spcBef>
                <a:spcPct val="0"/>
              </a:spcBef>
              <a:buFont typeface="Arial" panose="020B0604020202020204" pitchFamily="34" charset="0"/>
              <a:buNone/>
              <a:defRPr/>
            </a:pPr>
            <a:r>
              <a:rPr lang="zh-CN" altLang="en-US" sz="2000" dirty="0">
                <a:solidFill>
                  <a:prstClr val="white"/>
                </a:solidFill>
                <a:latin typeface="微软雅黑" panose="020B0503020204020204" charset="-122"/>
                <a:ea typeface="微软雅黑" panose="020B0503020204020204" charset="-122"/>
                <a:cs typeface="Times New Roman" panose="02020603050405020304" pitchFamily="18" charset="0"/>
              </a:rPr>
              <a:t>返回目录</a:t>
            </a:r>
          </a:p>
        </p:txBody>
      </p:sp>
    </p:spTree>
    <p:extLst>
      <p:ext uri="{BB962C8B-B14F-4D97-AF65-F5344CB8AC3E}">
        <p14:creationId xmlns:p14="http://schemas.microsoft.com/office/powerpoint/2010/main" val="71237146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64435143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userDrawn="1">
  <p:cSld name="标题幻灯片">
    <p:bg>
      <p:bgPr>
        <a:gradFill>
          <a:gsLst>
            <a:gs pos="0">
              <a:schemeClr val="accent1">
                <a:lumMod val="5000"/>
                <a:lumOff val="95000"/>
              </a:schemeClr>
            </a:gs>
            <a:gs pos="32000">
              <a:schemeClr val="accent1">
                <a:lumMod val="45000"/>
                <a:lumOff val="55000"/>
              </a:schemeClr>
            </a:gs>
            <a:gs pos="70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51550" y="533156"/>
            <a:ext cx="7958966" cy="4889548"/>
          </a:xfrm>
          <a:prstGeom prst="rect">
            <a:avLst/>
          </a:prstGeom>
        </p:spPr>
      </p:pic>
    </p:spTree>
    <p:extLst>
      <p:ext uri="{BB962C8B-B14F-4D97-AF65-F5344CB8AC3E}">
        <p14:creationId xmlns:p14="http://schemas.microsoft.com/office/powerpoint/2010/main" val="353537886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10" dur="1000" fill="hold"/>
                                        <p:tgtEl>
                                          <p:spTgt spid="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pic>
        <p:nvPicPr>
          <p:cNvPr id="49" name="图片 4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
            <a:ext cx="12222480" cy="6858000"/>
          </a:xfrm>
          <a:prstGeom prst="rect">
            <a:avLst/>
          </a:prstGeom>
        </p:spPr>
      </p:pic>
    </p:spTree>
    <p:extLst>
      <p:ext uri="{BB962C8B-B14F-4D97-AF65-F5344CB8AC3E}">
        <p14:creationId xmlns:p14="http://schemas.microsoft.com/office/powerpoint/2010/main" val="199606136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222480" cy="6858000"/>
          </a:xfrm>
          <a:prstGeom prst="rect">
            <a:avLst/>
          </a:prstGeom>
        </p:spPr>
      </p:pic>
      <p:grpSp>
        <p:nvGrpSpPr>
          <p:cNvPr id="4" name="组合 3"/>
          <p:cNvGrpSpPr/>
          <p:nvPr userDrawn="1"/>
        </p:nvGrpSpPr>
        <p:grpSpPr>
          <a:xfrm>
            <a:off x="8719900" y="5369024"/>
            <a:ext cx="3058452" cy="1271682"/>
            <a:chOff x="1125321" y="485528"/>
            <a:chExt cx="3058452" cy="1271682"/>
          </a:xfrm>
        </p:grpSpPr>
        <p:grpSp>
          <p:nvGrpSpPr>
            <p:cNvPr id="5" name="组合 4"/>
            <p:cNvGrpSpPr/>
            <p:nvPr/>
          </p:nvGrpSpPr>
          <p:grpSpPr>
            <a:xfrm rot="2568293">
              <a:off x="3613219" y="485528"/>
              <a:ext cx="122859" cy="173836"/>
              <a:chOff x="2899932" y="286608"/>
              <a:chExt cx="373440" cy="748067"/>
            </a:xfrm>
            <a:solidFill>
              <a:srgbClr val="FFC000"/>
            </a:solidFill>
          </p:grpSpPr>
          <p:sp>
            <p:nvSpPr>
              <p:cNvPr id="1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6" name="组合 5"/>
            <p:cNvGrpSpPr/>
            <p:nvPr/>
          </p:nvGrpSpPr>
          <p:grpSpPr>
            <a:xfrm rot="9432564">
              <a:off x="3628846" y="1610197"/>
              <a:ext cx="103902" cy="147013"/>
              <a:chOff x="2899932" y="286608"/>
              <a:chExt cx="373440" cy="748067"/>
            </a:xfrm>
            <a:solidFill>
              <a:srgbClr val="D9827B"/>
            </a:solidFill>
          </p:grpSpPr>
          <p:sp>
            <p:nvSpPr>
              <p:cNvPr id="13"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 name="组合 6"/>
            <p:cNvGrpSpPr/>
            <p:nvPr/>
          </p:nvGrpSpPr>
          <p:grpSpPr>
            <a:xfrm rot="18900000">
              <a:off x="1125321" y="744329"/>
              <a:ext cx="124284" cy="175853"/>
              <a:chOff x="2899932" y="286608"/>
              <a:chExt cx="373440" cy="748067"/>
            </a:xfrm>
            <a:solidFill>
              <a:srgbClr val="3D7351"/>
            </a:solidFill>
          </p:grpSpPr>
          <p:sp>
            <p:nvSpPr>
              <p:cNvPr id="1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8" name="组合 7"/>
            <p:cNvGrpSpPr/>
            <p:nvPr/>
          </p:nvGrpSpPr>
          <p:grpSpPr>
            <a:xfrm rot="6975246">
              <a:off x="4126861" y="1304244"/>
              <a:ext cx="47134" cy="66691"/>
              <a:chOff x="2899932" y="286608"/>
              <a:chExt cx="373440" cy="748067"/>
            </a:xfrm>
          </p:grpSpPr>
          <p:sp>
            <p:nvSpPr>
              <p:cNvPr id="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17" name="组合 16"/>
          <p:cNvGrpSpPr/>
          <p:nvPr userDrawn="1"/>
        </p:nvGrpSpPr>
        <p:grpSpPr>
          <a:xfrm>
            <a:off x="382413" y="5381268"/>
            <a:ext cx="3058452" cy="1271682"/>
            <a:chOff x="1125321" y="485528"/>
            <a:chExt cx="3058452" cy="1271682"/>
          </a:xfrm>
        </p:grpSpPr>
        <p:grpSp>
          <p:nvGrpSpPr>
            <p:cNvPr id="18" name="组合 17"/>
            <p:cNvGrpSpPr/>
            <p:nvPr/>
          </p:nvGrpSpPr>
          <p:grpSpPr>
            <a:xfrm rot="2568293">
              <a:off x="3613219" y="485528"/>
              <a:ext cx="122859" cy="173836"/>
              <a:chOff x="2899932" y="286608"/>
              <a:chExt cx="373440" cy="748067"/>
            </a:xfrm>
            <a:solidFill>
              <a:srgbClr val="FFC000"/>
            </a:solidFill>
          </p:grpSpPr>
          <p:sp>
            <p:nvSpPr>
              <p:cNvPr id="28"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9" name="组合 18"/>
            <p:cNvGrpSpPr/>
            <p:nvPr/>
          </p:nvGrpSpPr>
          <p:grpSpPr>
            <a:xfrm rot="9432564">
              <a:off x="3628846" y="1610197"/>
              <a:ext cx="103902" cy="147013"/>
              <a:chOff x="2899932" y="286608"/>
              <a:chExt cx="373440" cy="748067"/>
            </a:xfrm>
            <a:solidFill>
              <a:srgbClr val="D9827B"/>
            </a:solidFill>
          </p:grpSpPr>
          <p:sp>
            <p:nvSpPr>
              <p:cNvPr id="26"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7"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0" name="组合 19"/>
            <p:cNvGrpSpPr/>
            <p:nvPr/>
          </p:nvGrpSpPr>
          <p:grpSpPr>
            <a:xfrm rot="18900000">
              <a:off x="1125321" y="744329"/>
              <a:ext cx="124284" cy="175853"/>
              <a:chOff x="2899932" y="286608"/>
              <a:chExt cx="373440" cy="748067"/>
            </a:xfrm>
            <a:solidFill>
              <a:srgbClr val="3D7351"/>
            </a:solidFill>
          </p:grpSpPr>
          <p:sp>
            <p:nvSpPr>
              <p:cNvPr id="24"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5"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1" name="组合 20"/>
            <p:cNvGrpSpPr/>
            <p:nvPr/>
          </p:nvGrpSpPr>
          <p:grpSpPr>
            <a:xfrm rot="6975246">
              <a:off x="4126861" y="1304244"/>
              <a:ext cx="47134" cy="66691"/>
              <a:chOff x="2899932" y="286608"/>
              <a:chExt cx="373440" cy="748067"/>
            </a:xfrm>
          </p:grpSpPr>
          <p:sp>
            <p:nvSpPr>
              <p:cNvPr id="22"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3"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43"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702329" y="1396626"/>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2265143">
            <a:off x="7024460" y="5528128"/>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7799717">
            <a:off x="1490640" y="5729774"/>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3858213">
            <a:off x="329232" y="3176363"/>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9627284" y="6149216"/>
            <a:ext cx="753112" cy="423471"/>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2" descr="简约商务ppt模板免抠素材 平面电商 创意素材 png素材 素材 "/>
          <p:cNvPicPr>
            <a:picLocks noChangeAspect="1" noChangeArrowheads="1"/>
          </p:cNvPicPr>
          <p:nvPr userDrawn="1"/>
        </p:nvPicPr>
        <p:blipFill>
          <a:blip r:embed="rId5"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11320159" y="2042052"/>
            <a:ext cx="560714" cy="315287"/>
          </a:xfrm>
          <a:prstGeom prst="rect">
            <a:avLst/>
          </a:prstGeom>
          <a:noFill/>
          <a:extLst>
            <a:ext uri="{909E8E84-426E-40DD-AFC4-6F175D3DCCD1}">
              <a14:hiddenFill xmlns:a14="http://schemas.microsoft.com/office/drawing/2010/main">
                <a:solidFill>
                  <a:srgbClr val="FFFFFF"/>
                </a:solidFill>
              </a14:hiddenFill>
            </a:ext>
          </a:extLst>
        </p:spPr>
      </p:pic>
      <p:grpSp>
        <p:nvGrpSpPr>
          <p:cNvPr id="50" name="组合 49"/>
          <p:cNvGrpSpPr/>
          <p:nvPr userDrawn="1"/>
        </p:nvGrpSpPr>
        <p:grpSpPr>
          <a:xfrm>
            <a:off x="9303059" y="91636"/>
            <a:ext cx="2610757" cy="1271682"/>
            <a:chOff x="1125321" y="485528"/>
            <a:chExt cx="2610757" cy="1271682"/>
          </a:xfrm>
        </p:grpSpPr>
        <p:grpSp>
          <p:nvGrpSpPr>
            <p:cNvPr id="51" name="组合 50"/>
            <p:cNvGrpSpPr/>
            <p:nvPr/>
          </p:nvGrpSpPr>
          <p:grpSpPr>
            <a:xfrm rot="2568293">
              <a:off x="3613219" y="485528"/>
              <a:ext cx="122859" cy="173836"/>
              <a:chOff x="2899932" y="286608"/>
              <a:chExt cx="373440" cy="748067"/>
            </a:xfrm>
            <a:solidFill>
              <a:srgbClr val="FFC000"/>
            </a:solidFill>
          </p:grpSpPr>
          <p:sp>
            <p:nvSpPr>
              <p:cNvPr id="6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2" name="组合 51"/>
            <p:cNvGrpSpPr/>
            <p:nvPr/>
          </p:nvGrpSpPr>
          <p:grpSpPr>
            <a:xfrm rot="9432564">
              <a:off x="3628846" y="1610197"/>
              <a:ext cx="103902" cy="147013"/>
              <a:chOff x="2899932" y="286608"/>
              <a:chExt cx="373440" cy="748067"/>
            </a:xfrm>
            <a:solidFill>
              <a:srgbClr val="D9827B"/>
            </a:solidFill>
          </p:grpSpPr>
          <p:sp>
            <p:nvSpPr>
              <p:cNvPr id="5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3" name="组合 52"/>
            <p:cNvGrpSpPr/>
            <p:nvPr/>
          </p:nvGrpSpPr>
          <p:grpSpPr>
            <a:xfrm rot="18900000">
              <a:off x="1125321" y="744329"/>
              <a:ext cx="124284" cy="175853"/>
              <a:chOff x="2899932" y="286608"/>
              <a:chExt cx="373440" cy="748067"/>
            </a:xfrm>
            <a:solidFill>
              <a:srgbClr val="3D7351"/>
            </a:solidFill>
          </p:grpSpPr>
          <p:sp>
            <p:nvSpPr>
              <p:cNvPr id="5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4" name="组合 53"/>
            <p:cNvGrpSpPr/>
            <p:nvPr/>
          </p:nvGrpSpPr>
          <p:grpSpPr>
            <a:xfrm rot="6975246">
              <a:off x="2191242" y="1299607"/>
              <a:ext cx="42541" cy="76010"/>
              <a:chOff x="9709922" y="19729368"/>
              <a:chExt cx="337041" cy="852603"/>
            </a:xfrm>
          </p:grpSpPr>
          <p:sp>
            <p:nvSpPr>
              <p:cNvPr id="55" name="等腰三角形 44"/>
              <p:cNvSpPr/>
              <p:nvPr/>
            </p:nvSpPr>
            <p:spPr>
              <a:xfrm>
                <a:off x="9709922" y="19871147"/>
                <a:ext cx="269801" cy="710824"/>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6" name="等腰三角形 47"/>
              <p:cNvSpPr/>
              <p:nvPr/>
            </p:nvSpPr>
            <p:spPr>
              <a:xfrm rot="19776570">
                <a:off x="9798216" y="19729368"/>
                <a:ext cx="248747" cy="710832"/>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63"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0052" r="36211" b="13281"/>
          <a:stretch/>
        </p:blipFill>
        <p:spPr bwMode="auto">
          <a:xfrm rot="988419">
            <a:off x="4875053" y="5975799"/>
            <a:ext cx="872836" cy="685800"/>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4049485" y="3734673"/>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2704032" y="1889114"/>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9"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8748428" y="4011025"/>
            <a:ext cx="451588" cy="552705"/>
          </a:xfrm>
          <a:prstGeom prst="rect">
            <a:avLst/>
          </a:prstGeom>
          <a:noFill/>
          <a:extLst>
            <a:ext uri="{909E8E84-426E-40DD-AFC4-6F175D3DCCD1}">
              <a14:hiddenFill xmlns:a14="http://schemas.microsoft.com/office/drawing/2010/main">
                <a:solidFill>
                  <a:srgbClr val="FFFFFF"/>
                </a:solidFill>
              </a14:hiddenFill>
            </a:ext>
          </a:extLst>
        </p:spPr>
      </p:pic>
      <p:grpSp>
        <p:nvGrpSpPr>
          <p:cNvPr id="70" name="组合 69"/>
          <p:cNvGrpSpPr/>
          <p:nvPr userDrawn="1"/>
        </p:nvGrpSpPr>
        <p:grpSpPr>
          <a:xfrm>
            <a:off x="7664838" y="2153465"/>
            <a:ext cx="3058452" cy="1271682"/>
            <a:chOff x="1125321" y="485528"/>
            <a:chExt cx="3058452" cy="1271682"/>
          </a:xfrm>
        </p:grpSpPr>
        <p:grpSp>
          <p:nvGrpSpPr>
            <p:cNvPr id="71" name="组合 70"/>
            <p:cNvGrpSpPr/>
            <p:nvPr/>
          </p:nvGrpSpPr>
          <p:grpSpPr>
            <a:xfrm rot="2568293">
              <a:off x="3613219" y="485528"/>
              <a:ext cx="122859" cy="173836"/>
              <a:chOff x="2899932" y="286608"/>
              <a:chExt cx="373440" cy="748067"/>
            </a:xfrm>
            <a:solidFill>
              <a:srgbClr val="FFC000"/>
            </a:solidFill>
          </p:grpSpPr>
          <p:sp>
            <p:nvSpPr>
              <p:cNvPr id="8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2" name="组合 71"/>
            <p:cNvGrpSpPr/>
            <p:nvPr/>
          </p:nvGrpSpPr>
          <p:grpSpPr>
            <a:xfrm rot="9432564">
              <a:off x="3628846" y="1610197"/>
              <a:ext cx="103902" cy="147013"/>
              <a:chOff x="2899932" y="286608"/>
              <a:chExt cx="373440" cy="748067"/>
            </a:xfrm>
            <a:solidFill>
              <a:srgbClr val="D9827B"/>
            </a:solidFill>
          </p:grpSpPr>
          <p:sp>
            <p:nvSpPr>
              <p:cNvPr id="7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3" name="组合 72"/>
            <p:cNvGrpSpPr/>
            <p:nvPr/>
          </p:nvGrpSpPr>
          <p:grpSpPr>
            <a:xfrm rot="18900000">
              <a:off x="1125321" y="744329"/>
              <a:ext cx="124284" cy="175853"/>
              <a:chOff x="2899932" y="286608"/>
              <a:chExt cx="373440" cy="748067"/>
            </a:xfrm>
            <a:solidFill>
              <a:srgbClr val="3D7351"/>
            </a:solidFill>
          </p:grpSpPr>
          <p:sp>
            <p:nvSpPr>
              <p:cNvPr id="7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4" name="组合 73"/>
            <p:cNvGrpSpPr/>
            <p:nvPr/>
          </p:nvGrpSpPr>
          <p:grpSpPr>
            <a:xfrm rot="6975246">
              <a:off x="4126861" y="1304244"/>
              <a:ext cx="47134" cy="66691"/>
              <a:chOff x="2899932" y="286608"/>
              <a:chExt cx="373440" cy="748067"/>
            </a:xfrm>
          </p:grpSpPr>
          <p:sp>
            <p:nvSpPr>
              <p:cNvPr id="7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83"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8904501">
            <a:off x="1362868" y="4236722"/>
            <a:ext cx="753112" cy="4234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2123003"/>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两栏内容">
    <p:spTree>
      <p:nvGrpSpPr>
        <p:cNvPr id="1" name=""/>
        <p:cNvGrpSpPr/>
        <p:nvPr/>
      </p:nvGrpSpPr>
      <p:grpSpPr>
        <a:xfrm>
          <a:off x="0" y="0"/>
          <a:ext cx="0" cy="0"/>
          <a:chOff x="0" y="0"/>
          <a:chExt cx="0" cy="0"/>
        </a:xfrm>
      </p:grpSpPr>
      <p:sp>
        <p:nvSpPr>
          <p:cNvPr id="5" name="文本框 2057">
            <a:hlinkClick r:id="rId3" action="ppaction://hlinksldjump"/>
            <a:extLst>
              <a:ext uri="{FF2B5EF4-FFF2-40B4-BE49-F238E27FC236}">
                <a16:creationId xmlns:a16="http://schemas.microsoft.com/office/drawing/2014/main" xmlns="" id="{04FE8436-5513-AEE9-9C9B-B7E75377ABEC}"/>
              </a:ext>
            </a:extLst>
          </p:cNvPr>
          <p:cNvSpPr txBox="1">
            <a:spLocks noChangeArrowheads="1"/>
          </p:cNvSpPr>
          <p:nvPr userDrawn="1">
            <p:custDataLst>
              <p:tags r:id="rId1"/>
            </p:custDataLst>
          </p:nvPr>
        </p:nvSpPr>
        <p:spPr bwMode="auto">
          <a:xfrm>
            <a:off x="10559415" y="6427107"/>
            <a:ext cx="1459230" cy="398780"/>
          </a:xfrm>
          <a:prstGeom prst="rect">
            <a:avLst/>
          </a:prstGeom>
          <a:solidFill>
            <a:srgbClr val="4BB13F"/>
          </a:solidFill>
          <a:ln>
            <a:noFill/>
          </a:ln>
          <a:scene3d>
            <a:camera prst="orthographicFront"/>
            <a:lightRig rig="threePt" dir="t"/>
          </a:scene3d>
          <a:sp3d>
            <a:bevelT prst="relaxedInset"/>
          </a:sp3d>
        </p:spPr>
        <p:txBody>
          <a:bodyPr wrap="square">
            <a:spAutoFit/>
          </a:bodyPr>
          <a:lstStyle/>
          <a:p>
            <a:pPr algn="ctr" eaLnBrk="1" fontAlgn="auto" hangingPunct="1">
              <a:spcAft>
                <a:spcPts val="0"/>
              </a:spcAft>
              <a:buFont typeface="Arial" panose="020B0604020202020204" pitchFamily="34" charset="0"/>
              <a:buNone/>
              <a:defRPr/>
            </a:pPr>
            <a:r>
              <a:rPr lang="zh-CN" altLang="en-US" sz="2000" dirty="0">
                <a:solidFill>
                  <a:schemeClr val="bg1"/>
                </a:solidFill>
                <a:latin typeface="微软雅黑" panose="020B0503020204020204" charset="-122"/>
                <a:ea typeface="微软雅黑" panose="020B0503020204020204" charset="-122"/>
                <a:cs typeface="Times New Roman" panose="02020603050405020304" pitchFamily="18" charset="0"/>
              </a:rPr>
              <a:t>返回目录</a:t>
            </a:r>
          </a:p>
        </p:txBody>
      </p:sp>
    </p:spTree>
    <p:extLst>
      <p:ext uri="{BB962C8B-B14F-4D97-AF65-F5344CB8AC3E}">
        <p14:creationId xmlns:p14="http://schemas.microsoft.com/office/powerpoint/2010/main" val="3446561071"/>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29316714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5" Type="http://schemas.openxmlformats.org/officeDocument/2006/relationships/audio" Target="../media/audio1.wav"/><Relationship Id="rId4" Type="http://schemas.openxmlformats.org/officeDocument/2006/relationships/slide" Target="../slides/slid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E4FFEE"/>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87623937"/>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22" r:id="rId5"/>
    <p:sldLayoutId id="2147483660" r:id="rId6"/>
    <p:sldLayoutId id="2147483699" r:id="rId7"/>
    <p:sldLayoutId id="2147483652" r:id="rId8"/>
    <p:sldLayoutId id="2147483682" r:id="rId9"/>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50000"/>
          </a:schemeClr>
        </a:solidFill>
        <a:effectLst/>
      </p:bgPr>
    </p:bg>
    <p:spTree>
      <p:nvGrpSpPr>
        <p:cNvPr id="1" name=""/>
        <p:cNvGrpSpPr/>
        <p:nvPr/>
      </p:nvGrpSpPr>
      <p:grpSpPr>
        <a:xfrm>
          <a:off x="0" y="0"/>
          <a:ext cx="0" cy="0"/>
          <a:chOff x="0" y="0"/>
          <a:chExt cx="0" cy="0"/>
        </a:xfrm>
      </p:grpSpPr>
      <p:sp>
        <p:nvSpPr>
          <p:cNvPr id="12" name="矩形 11">
            <a:extLst>
              <a:ext uri="{FF2B5EF4-FFF2-40B4-BE49-F238E27FC236}">
                <a16:creationId xmlns:a16="http://schemas.microsoft.com/office/drawing/2014/main" xmlns="" id="{F4BE031C-B885-491B-AFE9-3136DB3D16BC}"/>
              </a:ext>
            </a:extLst>
          </p:cNvPr>
          <p:cNvSpPr/>
          <p:nvPr userDrawn="1"/>
        </p:nvSpPr>
        <p:spPr>
          <a:xfrm>
            <a:off x="1" y="6604258"/>
            <a:ext cx="12192000" cy="253742"/>
          </a:xfrm>
          <a:prstGeom prst="rect">
            <a:avLst/>
          </a:prstGeom>
          <a:solidFill>
            <a:schemeClr val="accent1">
              <a:lumMod val="75000"/>
            </a:schemeClr>
          </a:solidFill>
          <a:ln/>
        </p:spPr>
        <p:style>
          <a:lnRef idx="1">
            <a:schemeClr val="accent1"/>
          </a:lnRef>
          <a:fillRef idx="2">
            <a:schemeClr val="accent1"/>
          </a:fillRef>
          <a:effectRef idx="1">
            <a:schemeClr val="accent1"/>
          </a:effectRef>
          <a:fontRef idx="minor">
            <a:schemeClr val="dk1"/>
          </a:fontRef>
        </p:style>
        <p:txBody>
          <a:bodyPr rtlCol="0" anchor="ctr"/>
          <a:lstStyle/>
          <a:p>
            <a:pPr algn="ctr" fontAlgn="base">
              <a:spcBef>
                <a:spcPct val="0"/>
              </a:spcBef>
              <a:spcAft>
                <a:spcPct val="0"/>
              </a:spcAft>
              <a:buFont typeface="Arial" panose="020B0604020202020204" pitchFamily="34" charset="0"/>
              <a:buNone/>
            </a:pPr>
            <a:endParaRPr lang="zh-CN" altLang="en-US" sz="3200" dirty="0">
              <a:ln w="0"/>
              <a:solidFill>
                <a:srgbClr val="7FD13B"/>
              </a:solidFill>
              <a:effectLst>
                <a:outerShdw blurRad="38100" dist="25400" dir="5400000" algn="ctr" rotWithShape="0">
                  <a:srgbClr val="6E747A">
                    <a:alpha val="43000"/>
                  </a:srgbClr>
                </a:outerShdw>
              </a:effectLst>
            </a:endParaRPr>
          </a:p>
        </p:txBody>
      </p:sp>
      <p:cxnSp>
        <p:nvCxnSpPr>
          <p:cNvPr id="20" name="直接连接符 19">
            <a:extLst>
              <a:ext uri="{FF2B5EF4-FFF2-40B4-BE49-F238E27FC236}">
                <a16:creationId xmlns:a16="http://schemas.microsoft.com/office/drawing/2014/main" xmlns="" id="{B1BE55F9-2A5E-4E28-8E5F-1BBB89835B59}"/>
              </a:ext>
            </a:extLst>
          </p:cNvPr>
          <p:cNvCxnSpPr/>
          <p:nvPr userDrawn="1"/>
        </p:nvCxnSpPr>
        <p:spPr>
          <a:xfrm>
            <a:off x="1" y="670189"/>
            <a:ext cx="12192000" cy="0"/>
          </a:xfrm>
          <a:prstGeom prst="line">
            <a:avLst/>
          </a:prstGeom>
          <a:ln>
            <a:solidFill>
              <a:srgbClr val="339966"/>
            </a:solidFill>
          </a:ln>
        </p:spPr>
        <p:style>
          <a:lnRef idx="3">
            <a:schemeClr val="accent6"/>
          </a:lnRef>
          <a:fillRef idx="0">
            <a:schemeClr val="accent6"/>
          </a:fillRef>
          <a:effectRef idx="2">
            <a:schemeClr val="accent6"/>
          </a:effectRef>
          <a:fontRef idx="minor">
            <a:schemeClr val="tx1"/>
          </a:fontRef>
        </p:style>
      </p:cxnSp>
      <p:sp>
        <p:nvSpPr>
          <p:cNvPr id="11" name="矩形 10">
            <a:extLst>
              <a:ext uri="{FF2B5EF4-FFF2-40B4-BE49-F238E27FC236}">
                <a16:creationId xmlns:a16="http://schemas.microsoft.com/office/drawing/2014/main" xmlns="" id="{3C8BB19B-3BF3-48F9-BA5C-0CEE270043F5}"/>
              </a:ext>
            </a:extLst>
          </p:cNvPr>
          <p:cNvSpPr/>
          <p:nvPr userDrawn="1"/>
        </p:nvSpPr>
        <p:spPr>
          <a:xfrm>
            <a:off x="1" y="1"/>
            <a:ext cx="12192000" cy="665287"/>
          </a:xfrm>
          <a:prstGeom prst="rect">
            <a:avLst/>
          </a:prstGeom>
          <a:gradFill>
            <a:gsLst>
              <a:gs pos="0">
                <a:schemeClr val="accent1">
                  <a:lumMod val="5000"/>
                  <a:lumOff val="95000"/>
                </a:schemeClr>
              </a:gs>
              <a:gs pos="100000">
                <a:schemeClr val="accent1">
                  <a:lumMod val="30000"/>
                  <a:lumOff val="7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200" b="1" dirty="0">
              <a:solidFill>
                <a:prstClr val="white"/>
              </a:solidFill>
            </a:endParaRPr>
          </a:p>
        </p:txBody>
      </p:sp>
      <p:sp>
        <p:nvSpPr>
          <p:cNvPr id="2" name="动作按钮: 第一张 1">
            <a:hlinkClick r:id="rId4" action="ppaction://hlinksldjump" highlightClick="1">
              <a:snd r:embed="rId5" name="camera.wav"/>
            </a:hlinkClick>
          </p:cNvPr>
          <p:cNvSpPr/>
          <p:nvPr userDrawn="1"/>
        </p:nvSpPr>
        <p:spPr>
          <a:xfrm>
            <a:off x="11212566" y="5884205"/>
            <a:ext cx="914337" cy="951041"/>
          </a:xfrm>
          <a:prstGeom prst="actionButtonHome">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386" b="1">
              <a:solidFill>
                <a:prstClr val="white"/>
              </a:solidFill>
            </a:endParaRPr>
          </a:p>
        </p:txBody>
      </p:sp>
    </p:spTree>
    <p:extLst>
      <p:ext uri="{BB962C8B-B14F-4D97-AF65-F5344CB8AC3E}">
        <p14:creationId xmlns:p14="http://schemas.microsoft.com/office/powerpoint/2010/main" val="2175035742"/>
      </p:ext>
    </p:extLst>
  </p:cSld>
  <p:clrMap bg1="lt1" tx1="dk1" bg2="lt2" tx2="dk2" accent1="accent1" accent2="accent2" accent3="accent3" accent4="accent4" accent5="accent5" accent6="accent6" hlink="hlink" folHlink="folHlink"/>
  <p:sldLayoutIdLst>
    <p:sldLayoutId id="2147483714" r:id="rId1"/>
    <p:sldLayoutId id="2147483720" r:id="rId2"/>
  </p:sldLayoutIdLst>
  <p:timing>
    <p:tnLst>
      <p:par>
        <p:cTn id="1" dur="indefinite" restart="never" nodeType="tmRoot"/>
      </p:par>
    </p:tnLst>
  </p:timing>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Arial" charset="0"/>
          <a:ea typeface="黑体" pitchFamily="2" charset="-122"/>
        </a:defRPr>
      </a:lvl2pPr>
      <a:lvl3pPr algn="ctr" rtl="0" eaLnBrk="1" fontAlgn="base" hangingPunct="1">
        <a:spcBef>
          <a:spcPct val="0"/>
        </a:spcBef>
        <a:spcAft>
          <a:spcPct val="0"/>
        </a:spcAft>
        <a:defRPr sz="4400">
          <a:solidFill>
            <a:schemeClr val="tx1"/>
          </a:solidFill>
          <a:latin typeface="Arial" charset="0"/>
          <a:ea typeface="黑体" pitchFamily="2" charset="-122"/>
        </a:defRPr>
      </a:lvl3pPr>
      <a:lvl4pPr algn="ctr" rtl="0" eaLnBrk="1" fontAlgn="base" hangingPunct="1">
        <a:spcBef>
          <a:spcPct val="0"/>
        </a:spcBef>
        <a:spcAft>
          <a:spcPct val="0"/>
        </a:spcAft>
        <a:defRPr sz="4400">
          <a:solidFill>
            <a:schemeClr val="tx1"/>
          </a:solidFill>
          <a:latin typeface="Arial" charset="0"/>
          <a:ea typeface="黑体" pitchFamily="2" charset="-122"/>
        </a:defRPr>
      </a:lvl4pPr>
      <a:lvl5pPr algn="ctr" rtl="0" eaLnBrk="1" fontAlgn="base" hangingPunct="1">
        <a:spcBef>
          <a:spcPct val="0"/>
        </a:spcBef>
        <a:spcAft>
          <a:spcPct val="0"/>
        </a:spcAft>
        <a:defRPr sz="4400">
          <a:solidFill>
            <a:schemeClr val="tx1"/>
          </a:solidFill>
          <a:latin typeface="Arial" charset="0"/>
          <a:ea typeface="黑体" pitchFamily="2" charset="-122"/>
        </a:defRPr>
      </a:lvl5pPr>
      <a:lvl6pPr marL="457108" algn="ctr" rtl="0" eaLnBrk="1" fontAlgn="base" hangingPunct="1">
        <a:spcBef>
          <a:spcPct val="0"/>
        </a:spcBef>
        <a:spcAft>
          <a:spcPct val="0"/>
        </a:spcAft>
        <a:defRPr sz="4400">
          <a:solidFill>
            <a:schemeClr val="tx1"/>
          </a:solidFill>
          <a:latin typeface="Arial" charset="0"/>
          <a:ea typeface="黑体" pitchFamily="2" charset="-122"/>
        </a:defRPr>
      </a:lvl6pPr>
      <a:lvl7pPr marL="914216" algn="ctr" rtl="0" eaLnBrk="1" fontAlgn="base" hangingPunct="1">
        <a:spcBef>
          <a:spcPct val="0"/>
        </a:spcBef>
        <a:spcAft>
          <a:spcPct val="0"/>
        </a:spcAft>
        <a:defRPr sz="4400">
          <a:solidFill>
            <a:schemeClr val="tx1"/>
          </a:solidFill>
          <a:latin typeface="Arial" charset="0"/>
          <a:ea typeface="黑体" pitchFamily="2" charset="-122"/>
        </a:defRPr>
      </a:lvl7pPr>
      <a:lvl8pPr marL="1371324" algn="ctr" rtl="0" eaLnBrk="1" fontAlgn="base" hangingPunct="1">
        <a:spcBef>
          <a:spcPct val="0"/>
        </a:spcBef>
        <a:spcAft>
          <a:spcPct val="0"/>
        </a:spcAft>
        <a:defRPr sz="4400">
          <a:solidFill>
            <a:schemeClr val="tx1"/>
          </a:solidFill>
          <a:latin typeface="Arial" charset="0"/>
          <a:ea typeface="黑体" pitchFamily="2" charset="-122"/>
        </a:defRPr>
      </a:lvl8pPr>
      <a:lvl9pPr marL="1828432" algn="ctr" rtl="0" eaLnBrk="1" fontAlgn="base" hangingPunct="1">
        <a:spcBef>
          <a:spcPct val="0"/>
        </a:spcBef>
        <a:spcAft>
          <a:spcPct val="0"/>
        </a:spcAft>
        <a:defRPr sz="4400">
          <a:solidFill>
            <a:schemeClr val="tx1"/>
          </a:solidFill>
          <a:latin typeface="Arial" charset="0"/>
          <a:ea typeface="黑体" pitchFamily="2" charset="-122"/>
        </a:defRPr>
      </a:lvl9pPr>
    </p:titleStyle>
    <p:bodyStyle>
      <a:lvl1pPr marL="342831" indent="-342831"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800" indent="-285692"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2770" indent="-228554"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599878"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6986"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094"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202"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310"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417"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16" rtl="0" eaLnBrk="1" latinLnBrk="0" hangingPunct="1">
        <a:defRPr sz="1800" kern="1200">
          <a:solidFill>
            <a:schemeClr val="tx1"/>
          </a:solidFill>
          <a:latin typeface="+mn-lt"/>
          <a:ea typeface="+mn-ea"/>
          <a:cs typeface="+mn-cs"/>
        </a:defRPr>
      </a:lvl1pPr>
      <a:lvl2pPr marL="457108" algn="l" defTabSz="914216" rtl="0" eaLnBrk="1" latinLnBrk="0" hangingPunct="1">
        <a:defRPr sz="1800" kern="1200">
          <a:solidFill>
            <a:schemeClr val="tx1"/>
          </a:solidFill>
          <a:latin typeface="+mn-lt"/>
          <a:ea typeface="+mn-ea"/>
          <a:cs typeface="+mn-cs"/>
        </a:defRPr>
      </a:lvl2pPr>
      <a:lvl3pPr marL="914216" algn="l" defTabSz="914216" rtl="0" eaLnBrk="1" latinLnBrk="0" hangingPunct="1">
        <a:defRPr sz="1800" kern="1200">
          <a:solidFill>
            <a:schemeClr val="tx1"/>
          </a:solidFill>
          <a:latin typeface="+mn-lt"/>
          <a:ea typeface="+mn-ea"/>
          <a:cs typeface="+mn-cs"/>
        </a:defRPr>
      </a:lvl3pPr>
      <a:lvl4pPr marL="1371324" algn="l" defTabSz="914216" rtl="0" eaLnBrk="1" latinLnBrk="0" hangingPunct="1">
        <a:defRPr sz="1800" kern="1200">
          <a:solidFill>
            <a:schemeClr val="tx1"/>
          </a:solidFill>
          <a:latin typeface="+mn-lt"/>
          <a:ea typeface="+mn-ea"/>
          <a:cs typeface="+mn-cs"/>
        </a:defRPr>
      </a:lvl4pPr>
      <a:lvl5pPr marL="1828432" algn="l" defTabSz="914216" rtl="0" eaLnBrk="1" latinLnBrk="0" hangingPunct="1">
        <a:defRPr sz="1800" kern="1200">
          <a:solidFill>
            <a:schemeClr val="tx1"/>
          </a:solidFill>
          <a:latin typeface="+mn-lt"/>
          <a:ea typeface="+mn-ea"/>
          <a:cs typeface="+mn-cs"/>
        </a:defRPr>
      </a:lvl5pPr>
      <a:lvl6pPr marL="2285539" algn="l" defTabSz="914216" rtl="0" eaLnBrk="1" latinLnBrk="0" hangingPunct="1">
        <a:defRPr sz="1800" kern="1200">
          <a:solidFill>
            <a:schemeClr val="tx1"/>
          </a:solidFill>
          <a:latin typeface="+mn-lt"/>
          <a:ea typeface="+mn-ea"/>
          <a:cs typeface="+mn-cs"/>
        </a:defRPr>
      </a:lvl6pPr>
      <a:lvl7pPr marL="2742648" algn="l" defTabSz="914216" rtl="0" eaLnBrk="1" latinLnBrk="0" hangingPunct="1">
        <a:defRPr sz="1800" kern="1200">
          <a:solidFill>
            <a:schemeClr val="tx1"/>
          </a:solidFill>
          <a:latin typeface="+mn-lt"/>
          <a:ea typeface="+mn-ea"/>
          <a:cs typeface="+mn-cs"/>
        </a:defRPr>
      </a:lvl7pPr>
      <a:lvl8pPr marL="3199756" algn="l" defTabSz="914216" rtl="0" eaLnBrk="1" latinLnBrk="0" hangingPunct="1">
        <a:defRPr sz="1800" kern="1200">
          <a:solidFill>
            <a:schemeClr val="tx1"/>
          </a:solidFill>
          <a:latin typeface="+mn-lt"/>
          <a:ea typeface="+mn-ea"/>
          <a:cs typeface="+mn-cs"/>
        </a:defRPr>
      </a:lvl8pPr>
      <a:lvl9pPr marL="3656863" algn="l" defTabSz="91421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3.xml"/><Relationship Id="rId5" Type="http://schemas.openxmlformats.org/officeDocument/2006/relationships/image" Target="../media/image17.jpeg"/><Relationship Id="rId4" Type="http://schemas.openxmlformats.org/officeDocument/2006/relationships/image" Target="../media/image16.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slide" Target="slide3.xml"/><Relationship Id="rId1" Type="http://schemas.openxmlformats.org/officeDocument/2006/relationships/slideLayout" Target="../slideLayouts/slideLayout2.xml"/><Relationship Id="rId4" Type="http://schemas.openxmlformats.org/officeDocument/2006/relationships/slide" Target="slide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bg>
      <p:bgPr>
        <a:gradFill>
          <a:gsLst>
            <a:gs pos="90000">
              <a:srgbClr val="DFF4CE"/>
            </a:gs>
            <a:gs pos="0">
              <a:schemeClr val="accent1">
                <a:lumMod val="5000"/>
                <a:lumOff val="95000"/>
              </a:schemeClr>
            </a:gs>
            <a:gs pos="30000">
              <a:schemeClr val="accent1">
                <a:lumMod val="45000"/>
                <a:lumOff val="55000"/>
              </a:schemeClr>
            </a:gs>
            <a:gs pos="65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4" name="棱台 3"/>
          <p:cNvSpPr/>
          <p:nvPr/>
        </p:nvSpPr>
        <p:spPr>
          <a:xfrm>
            <a:off x="457589" y="3939326"/>
            <a:ext cx="11429211" cy="1889772"/>
          </a:xfrm>
          <a:prstGeom prst="bevel">
            <a:avLst/>
          </a:prstGeom>
          <a:gradFill>
            <a:gsLst>
              <a:gs pos="0">
                <a:schemeClr val="accent1">
                  <a:lumMod val="5000"/>
                  <a:lumOff val="95000"/>
                </a:schemeClr>
              </a:gs>
              <a:gs pos="0">
                <a:schemeClr val="accent1">
                  <a:lumMod val="45000"/>
                  <a:lumOff val="55000"/>
                </a:schemeClr>
              </a:gs>
              <a:gs pos="44000">
                <a:schemeClr val="accent1">
                  <a:lumMod val="45000"/>
                  <a:lumOff val="55000"/>
                </a:schemeClr>
              </a:gs>
              <a:gs pos="8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r>
              <a:rPr lang="zh-CN" altLang="en-US" sz="4656" b="1" dirty="0">
                <a:solidFill>
                  <a:srgbClr val="D60093"/>
                </a:solidFill>
                <a:latin typeface="隶书" panose="02010509060101010101" pitchFamily="49" charset="-122"/>
                <a:ea typeface="隶书" panose="02010509060101010101" pitchFamily="49" charset="-122"/>
              </a:rPr>
              <a:t>第</a:t>
            </a:r>
            <a:r>
              <a:rPr lang="en-US" altLang="zh-CN" sz="4656" b="1" dirty="0">
                <a:solidFill>
                  <a:srgbClr val="D60093"/>
                </a:solidFill>
                <a:latin typeface="隶书" panose="02010509060101010101" pitchFamily="49" charset="-122"/>
                <a:ea typeface="隶书" panose="02010509060101010101" pitchFamily="49" charset="-122"/>
              </a:rPr>
              <a:t>1</a:t>
            </a:r>
            <a:r>
              <a:rPr lang="zh-CN" altLang="en-US" sz="4656" b="1" dirty="0">
                <a:solidFill>
                  <a:srgbClr val="D60093"/>
                </a:solidFill>
                <a:latin typeface="隶书" panose="02010509060101010101" pitchFamily="49" charset="-122"/>
                <a:ea typeface="隶书" panose="02010509060101010101" pitchFamily="49" charset="-122"/>
              </a:rPr>
              <a:t>课时　蒸发和沸腾</a:t>
            </a:r>
          </a:p>
        </p:txBody>
      </p:sp>
    </p:spTree>
    <p:extLst>
      <p:ext uri="{BB962C8B-B14F-4D97-AF65-F5344CB8AC3E}">
        <p14:creationId xmlns:p14="http://schemas.microsoft.com/office/powerpoint/2010/main" val="86895822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0"/>
                                  </p:iterate>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Effect transition="in" filter="fade">
                                      <p:cBhvr>
                                        <p:cTn id="9" dur="1000"/>
                                        <p:tgtEl>
                                          <p:spTgt spid="4"/>
                                        </p:tgtEl>
                                      </p:cBhvr>
                                    </p:animEffect>
                                  </p:childTnLst>
                                </p:cTn>
                              </p:par>
                            </p:childTnLst>
                          </p:cTn>
                        </p:par>
                        <p:par>
                          <p:cTn id="10" fill="hold">
                            <p:stCondLst>
                              <p:cond delay="1000"/>
                            </p:stCondLst>
                            <p:childTnLst>
                              <p:par>
                                <p:cTn id="11" presetID="34" presetClass="emph" presetSubtype="0" fill="hold" grpId="1" nodeType="afterEffect">
                                  <p:stCondLst>
                                    <p:cond delay="0"/>
                                  </p:stCondLst>
                                  <p:iterate type="lt">
                                    <p:tmPct val="10000"/>
                                  </p:iterate>
                                  <p:childTnLst>
                                    <p:animMotion origin="layout" path="M 0.0 0.0 L 0.0 -0.07213" pathEditMode="relative" ptsTypes="">
                                      <p:cBhvr>
                                        <p:cTn id="12" dur="250" accel="50000" decel="50000" autoRev="1" fill="hold">
                                          <p:stCondLst>
                                            <p:cond delay="0"/>
                                          </p:stCondLst>
                                        </p:cTn>
                                        <p:tgtEl>
                                          <p:spTgt spid="4"/>
                                        </p:tgtEl>
                                        <p:attrNameLst>
                                          <p:attrName>ppt_x</p:attrName>
                                          <p:attrName>ppt_y</p:attrName>
                                        </p:attrNameLst>
                                      </p:cBhvr>
                                    </p:animMotion>
                                    <p:animRot by="1500000">
                                      <p:cBhvr>
                                        <p:cTn id="13" dur="125" fill="hold">
                                          <p:stCondLst>
                                            <p:cond delay="0"/>
                                          </p:stCondLst>
                                        </p:cTn>
                                        <p:tgtEl>
                                          <p:spTgt spid="4"/>
                                        </p:tgtEl>
                                        <p:attrNameLst>
                                          <p:attrName>r</p:attrName>
                                        </p:attrNameLst>
                                      </p:cBhvr>
                                    </p:animRot>
                                    <p:animRot by="-1500000">
                                      <p:cBhvr>
                                        <p:cTn id="14" dur="125" fill="hold">
                                          <p:stCondLst>
                                            <p:cond delay="125"/>
                                          </p:stCondLst>
                                        </p:cTn>
                                        <p:tgtEl>
                                          <p:spTgt spid="4"/>
                                        </p:tgtEl>
                                        <p:attrNameLst>
                                          <p:attrName>r</p:attrName>
                                        </p:attrNameLst>
                                      </p:cBhvr>
                                    </p:animRot>
                                    <p:animRot by="-1500000">
                                      <p:cBhvr>
                                        <p:cTn id="15" dur="125" fill="hold">
                                          <p:stCondLst>
                                            <p:cond delay="250"/>
                                          </p:stCondLst>
                                        </p:cTn>
                                        <p:tgtEl>
                                          <p:spTgt spid="4"/>
                                        </p:tgtEl>
                                        <p:attrNameLst>
                                          <p:attrName>r</p:attrName>
                                        </p:attrNameLst>
                                      </p:cBhvr>
                                    </p:animRot>
                                    <p:animRot by="1500000">
                                      <p:cBhvr>
                                        <p:cTn id="16" dur="125" fill="hold">
                                          <p:stCondLst>
                                            <p:cond delay="375"/>
                                          </p:stCondLst>
                                        </p:cTn>
                                        <p:tgtEl>
                                          <p:spTgt spid="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221618"/>
            <a:ext cx="11430000" cy="1152367"/>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dirty="0">
                <a:solidFill>
                  <a:srgbClr val="000000"/>
                </a:solidFill>
                <a:latin typeface="NEU-BZ-S92"/>
                <a:ea typeface="方正正黑简体"/>
                <a:cs typeface="Times New Roman" panose="02020603050405020304" pitchFamily="18" charset="0"/>
              </a:rPr>
              <a:t>微思考</a:t>
            </a:r>
            <a:r>
              <a:rPr lang="zh-CN" altLang="zh-CN" sz="2800" dirty="0">
                <a:solidFill>
                  <a:srgbClr val="000000"/>
                </a:solidFill>
                <a:latin typeface="NEU-BZ-S92"/>
                <a:ea typeface="Times New Roman" panose="02020603050405020304" pitchFamily="18" charset="0"/>
                <a:cs typeface="Times New Roman" panose="02020603050405020304" pitchFamily="18" charset="0"/>
              </a:rPr>
              <a:t> </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人游泳之后刚从水中出来</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为什么会感觉很冷</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有风吹来时</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会感觉更冷</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这是为什么</a:t>
            </a:r>
            <a:r>
              <a:rPr lang="en-US" altLang="zh-CN" sz="2800" dirty="0">
                <a:solidFill>
                  <a:srgbClr val="000000"/>
                </a:solidFill>
                <a:latin typeface="Times New Roman" panose="02020603050405020304" pitchFamily="18" charset="0"/>
                <a:cs typeface="Times New Roman" panose="02020603050405020304" pitchFamily="18" charset="0"/>
              </a:rPr>
              <a:t>?</a:t>
            </a:r>
            <a:endParaRPr lang="zh-CN" altLang="zh-CN" sz="2800" dirty="0">
              <a:solidFill>
                <a:srgbClr val="000000"/>
              </a:solidFill>
              <a:effectLst/>
              <a:latin typeface="NEU-BZ-S92"/>
              <a:ea typeface="方正书宋_GBK"/>
              <a:cs typeface="Times New Roman" panose="02020603050405020304" pitchFamily="18" charset="0"/>
            </a:endParaRPr>
          </a:p>
        </p:txBody>
      </p:sp>
      <p:sp>
        <p:nvSpPr>
          <p:cNvPr id="3" name="矩形 2"/>
          <p:cNvSpPr>
            <a:spLocks noChangeAspect="1"/>
          </p:cNvSpPr>
          <p:nvPr/>
        </p:nvSpPr>
        <p:spPr>
          <a:xfrm>
            <a:off x="381000" y="2395005"/>
            <a:ext cx="11430000" cy="1714059"/>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dirty="0">
                <a:solidFill>
                  <a:srgbClr val="FF0000"/>
                </a:solidFill>
                <a:latin typeface="Arial" panose="020B0604020202020204" pitchFamily="34" charset="0"/>
                <a:ea typeface="黑体" panose="02010609060101010101" pitchFamily="49" charset="-122"/>
                <a:cs typeface="Times New Roman" panose="02020603050405020304" pitchFamily="18" charset="0"/>
              </a:rPr>
              <a:t>提示</a:t>
            </a:r>
            <a:r>
              <a:rPr lang="en-US" altLang="zh-CN" sz="2800" dirty="0">
                <a:solidFill>
                  <a:srgbClr val="FF0000"/>
                </a:solidFill>
                <a:latin typeface="Arial" panose="020B0604020202020204" pitchFamily="34" charset="0"/>
                <a:ea typeface="黑体" panose="02010609060101010101" pitchFamily="49" charset="-122"/>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人上岸后</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人体表面的水开始蒸发</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水蒸发需要吸收热量</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致使人体温度下降</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于是人会感觉冷。有风吹来时</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加快液体表面空气的流动速度</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加快蒸发</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蒸发吸收更多的热量</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所以觉得更冷。</a:t>
            </a:r>
            <a:endParaRPr lang="zh-CN" alt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p:txBody>
      </p:sp>
    </p:spTree>
    <p:extLst>
      <p:ext uri="{BB962C8B-B14F-4D97-AF65-F5344CB8AC3E}">
        <p14:creationId xmlns:p14="http://schemas.microsoft.com/office/powerpoint/2010/main" val="10979353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81000" y="489596"/>
            <a:ext cx="11430000" cy="171252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dirty="0">
                <a:solidFill>
                  <a:srgbClr val="FF0000"/>
                </a:solidFill>
                <a:latin typeface="Arial" panose="020B0604020202020204" pitchFamily="34" charset="0"/>
                <a:ea typeface="黑体" panose="02010609060101010101" pitchFamily="49" charset="-122"/>
                <a:cs typeface="Times New Roman" panose="02020603050405020304" pitchFamily="18" charset="0"/>
              </a:rPr>
              <a:t>教材素材再利用</a:t>
            </a:r>
            <a:r>
              <a:rPr lang="en-US" altLang="zh-CN" sz="2800" dirty="0">
                <a:solidFill>
                  <a:srgbClr val="FF0000"/>
                </a:solidFill>
                <a:latin typeface="Arial" panose="020B0604020202020204" pitchFamily="34" charset="0"/>
                <a:ea typeface="黑体" panose="02010609060101010101" pitchFamily="49" charset="-122"/>
                <a:cs typeface="Times New Roman" panose="02020603050405020304" pitchFamily="18" charset="0"/>
              </a:rPr>
              <a:t>  </a:t>
            </a:r>
            <a:r>
              <a:rPr lang="en-US" altLang="zh-CN" sz="2800" b="1" dirty="0">
                <a:solidFill>
                  <a:srgbClr val="000000"/>
                </a:solidFill>
                <a:latin typeface="Times New Roman" panose="02020603050405020304" pitchFamily="18" charset="0"/>
                <a:cs typeface="Times New Roman" panose="02020603050405020304" pitchFamily="18" charset="0"/>
              </a:rPr>
              <a:t>1</a:t>
            </a:r>
            <a:r>
              <a:rPr lang="en-US" altLang="zh-CN" sz="2800" i="1"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利用如图所示的小纸锅</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可以将水加热至沸腾</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但纸锅没有燃烧</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其原因是在加热过程中</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水不断吸热</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当水沸腾后</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水继续吸热</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smtClean="0">
                <a:solidFill>
                  <a:srgbClr val="000000"/>
                </a:solidFill>
                <a:latin typeface="Times New Roman" panose="02020603050405020304" pitchFamily="18" charset="0"/>
                <a:cs typeface="Times New Roman" panose="02020603050405020304" pitchFamily="18" charset="0"/>
              </a:rPr>
              <a:t>温度</a:t>
            </a:r>
            <a:r>
              <a:rPr lang="en-US" altLang="zh-CN" sz="2800" i="1" dirty="0" smtClean="0">
                <a:solidFill>
                  <a:srgbClr val="000000"/>
                </a:solidFill>
                <a:latin typeface="Times New Roman" panose="02020603050405020304" pitchFamily="18" charset="0"/>
                <a:cs typeface="Times New Roman" panose="02020603050405020304" pitchFamily="18" charset="0"/>
              </a:rPr>
              <a:t>__________</a:t>
            </a:r>
            <a:r>
              <a:rPr lang="en-US" altLang="zh-CN" sz="2800" dirty="0" smtClean="0">
                <a:solidFill>
                  <a:srgbClr val="000000"/>
                </a:solidFill>
                <a:latin typeface="Times New Roman" panose="02020603050405020304" pitchFamily="18" charset="0"/>
                <a:cs typeface="Times New Roman" panose="02020603050405020304" pitchFamily="18" charset="0"/>
              </a:rPr>
              <a:t>,</a:t>
            </a:r>
            <a:r>
              <a:rPr lang="en-US" altLang="zh-CN" sz="2800" i="1" dirty="0" smtClean="0">
                <a:solidFill>
                  <a:srgbClr val="000000"/>
                </a:solidFill>
                <a:latin typeface="Times New Roman" panose="02020603050405020304" pitchFamily="18" charset="0"/>
                <a:cs typeface="Times New Roman" panose="02020603050405020304" pitchFamily="18" charset="0"/>
              </a:rPr>
              <a:t>__________</a:t>
            </a:r>
            <a:r>
              <a:rPr lang="en-US" altLang="zh-CN" sz="2800" dirty="0" smtClean="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选填</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高于</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或</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低于</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纸的着火点。</a:t>
            </a:r>
            <a:r>
              <a:rPr lang="en-US" altLang="zh-CN" sz="2800" dirty="0">
                <a:solidFill>
                  <a:srgbClr val="000000"/>
                </a:solidFill>
                <a:latin typeface="Times New Roman" panose="02020603050405020304" pitchFamily="18" charset="0"/>
                <a:cs typeface="Times New Roman" panose="02020603050405020304" pitchFamily="18" charset="0"/>
              </a:rPr>
              <a:t> </a:t>
            </a:r>
            <a:endParaRPr lang="zh-CN" altLang="zh-CN" sz="2800" dirty="0">
              <a:solidFill>
                <a:srgbClr val="000000"/>
              </a:solidFill>
              <a:effectLst/>
              <a:latin typeface="NEU-BZ-S92"/>
              <a:ea typeface="方正书宋_GBK"/>
              <a:cs typeface="Times New Roman" panose="02020603050405020304" pitchFamily="18" charset="0"/>
            </a:endParaRPr>
          </a:p>
        </p:txBody>
      </p:sp>
      <p:pic>
        <p:nvPicPr>
          <p:cNvPr id="4" name="XW8QXR60.eps" descr="id:2147494157;FounderCES"/>
          <p:cNvPicPr/>
          <p:nvPr/>
        </p:nvPicPr>
        <p:blipFill>
          <a:blip r:embed="rId2">
            <a:clrChange>
              <a:clrFrom>
                <a:srgbClr val="FFFFFF"/>
              </a:clrFrom>
              <a:clrTo>
                <a:srgbClr val="FFFFFF">
                  <a:alpha val="0"/>
                </a:srgbClr>
              </a:clrTo>
            </a:clrChange>
          </a:blip>
          <a:stretch>
            <a:fillRect/>
          </a:stretch>
        </p:blipFill>
        <p:spPr>
          <a:xfrm>
            <a:off x="4486824" y="2218592"/>
            <a:ext cx="2350581" cy="1453968"/>
          </a:xfrm>
          <a:prstGeom prst="rect">
            <a:avLst/>
          </a:prstGeom>
        </p:spPr>
      </p:pic>
      <p:sp>
        <p:nvSpPr>
          <p:cNvPr id="2" name="矩形 1"/>
          <p:cNvSpPr>
            <a:spLocks noChangeAspect="1"/>
          </p:cNvSpPr>
          <p:nvPr/>
        </p:nvSpPr>
        <p:spPr>
          <a:xfrm>
            <a:off x="1242848" y="1607853"/>
            <a:ext cx="992579" cy="600229"/>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不变</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5" name="矩形 4"/>
          <p:cNvSpPr>
            <a:spLocks noChangeAspect="1"/>
          </p:cNvSpPr>
          <p:nvPr/>
        </p:nvSpPr>
        <p:spPr>
          <a:xfrm>
            <a:off x="3097275" y="1591670"/>
            <a:ext cx="992579" cy="652486"/>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低于</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Tree>
    <p:extLst>
      <p:ext uri="{BB962C8B-B14F-4D97-AF65-F5344CB8AC3E}">
        <p14:creationId xmlns:p14="http://schemas.microsoft.com/office/powerpoint/2010/main" val="3091968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horizont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a:spLocks noChangeAspect="1"/>
          </p:cNvSpPr>
          <p:nvPr/>
        </p:nvSpPr>
        <p:spPr>
          <a:xfrm>
            <a:off x="381000" y="307239"/>
            <a:ext cx="11430000" cy="233294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dirty="0">
                <a:solidFill>
                  <a:srgbClr val="000000"/>
                </a:solidFill>
                <a:latin typeface="Times New Roman" panose="02020603050405020304" pitchFamily="18" charset="0"/>
                <a:cs typeface="Times New Roman" panose="02020603050405020304" pitchFamily="18" charset="0"/>
              </a:rPr>
              <a:t>2</a:t>
            </a:r>
            <a:r>
              <a:rPr lang="en-US" altLang="zh-CN" sz="2800" i="1"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夏天</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盛一盆水</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在盆里放入两块高出水面的砖头</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砖头上搁一只篮子</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再把装有剩饭剩菜的碗放入篮子</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再把一个纱布袋罩在篮子上</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并使其边缘浸入水里</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就做成一个</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简易冰箱</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如图所示</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篮子里的饭菜不容易因为气温过高而很快变质</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以上</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简易冰箱</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的工作原理</a:t>
            </a:r>
            <a:r>
              <a:rPr lang="zh-CN" altLang="zh-CN" sz="2800" dirty="0" smtClean="0">
                <a:solidFill>
                  <a:srgbClr val="000000"/>
                </a:solidFill>
                <a:latin typeface="Times New Roman" panose="02020603050405020304" pitchFamily="18" charset="0"/>
                <a:cs typeface="Times New Roman" panose="02020603050405020304" pitchFamily="18" charset="0"/>
              </a:rPr>
              <a:t>是</a:t>
            </a:r>
            <a:r>
              <a:rPr lang="en-US" altLang="zh-CN" sz="2800" i="1" dirty="0" smtClean="0">
                <a:solidFill>
                  <a:srgbClr val="000000"/>
                </a:solidFill>
                <a:latin typeface="Times New Roman" panose="02020603050405020304" pitchFamily="18" charset="0"/>
                <a:cs typeface="Times New Roman" panose="02020603050405020304" pitchFamily="18" charset="0"/>
              </a:rPr>
              <a:t>___________________</a:t>
            </a:r>
            <a:r>
              <a:rPr lang="zh-CN" altLang="zh-CN" sz="2800" dirty="0" smtClean="0">
                <a:solidFill>
                  <a:srgbClr val="000000"/>
                </a:solidFill>
                <a:latin typeface="Times New Roman" panose="02020603050405020304" pitchFamily="18" charset="0"/>
                <a:cs typeface="Times New Roman" panose="02020603050405020304" pitchFamily="18" charset="0"/>
              </a:rPr>
              <a:t>。</a:t>
            </a:r>
            <a:r>
              <a:rPr lang="en-US" altLang="zh-CN" sz="2800" dirty="0">
                <a:solidFill>
                  <a:srgbClr val="000000"/>
                </a:solidFill>
                <a:latin typeface="Times New Roman" panose="02020603050405020304" pitchFamily="18" charset="0"/>
                <a:cs typeface="Times New Roman" panose="02020603050405020304" pitchFamily="18" charset="0"/>
              </a:rPr>
              <a:t> </a:t>
            </a:r>
            <a:endParaRPr lang="zh-CN" altLang="zh-CN" sz="2800" dirty="0">
              <a:solidFill>
                <a:srgbClr val="000000"/>
              </a:solidFill>
              <a:effectLst/>
              <a:latin typeface="NEU-BZ-S92"/>
              <a:ea typeface="方正书宋_GBK"/>
              <a:cs typeface="Times New Roman" panose="02020603050405020304" pitchFamily="18" charset="0"/>
            </a:endParaRPr>
          </a:p>
        </p:txBody>
      </p:sp>
      <p:pic>
        <p:nvPicPr>
          <p:cNvPr id="6" name="XW8QXR61.eps" descr="id:2147494164;FounderCES"/>
          <p:cNvPicPr/>
          <p:nvPr/>
        </p:nvPicPr>
        <p:blipFill>
          <a:blip r:embed="rId2">
            <a:clrChange>
              <a:clrFrom>
                <a:srgbClr val="FFFFFF"/>
              </a:clrFrom>
              <a:clrTo>
                <a:srgbClr val="FFFFFF">
                  <a:alpha val="0"/>
                </a:srgbClr>
              </a:clrTo>
            </a:clrChange>
          </a:blip>
          <a:stretch>
            <a:fillRect/>
          </a:stretch>
        </p:blipFill>
        <p:spPr>
          <a:xfrm>
            <a:off x="4153165" y="2579912"/>
            <a:ext cx="3054943" cy="2281162"/>
          </a:xfrm>
          <a:prstGeom prst="rect">
            <a:avLst/>
          </a:prstGeom>
        </p:spPr>
      </p:pic>
      <p:sp>
        <p:nvSpPr>
          <p:cNvPr id="2" name="矩形 1"/>
          <p:cNvSpPr>
            <a:spLocks noChangeAspect="1"/>
          </p:cNvSpPr>
          <p:nvPr/>
        </p:nvSpPr>
        <p:spPr>
          <a:xfrm>
            <a:off x="2356945" y="4912858"/>
            <a:ext cx="6468437" cy="652486"/>
          </a:xfrm>
          <a:prstGeom prst="rect">
            <a:avLst/>
          </a:prstGeom>
        </p:spPr>
        <p:txBody>
          <a:bodyPr wrap="none">
            <a:spAutoFit/>
          </a:bodyPr>
          <a:lstStyle/>
          <a:p>
            <a:pPr>
              <a:lnSpc>
                <a:spcPct val="130000"/>
              </a:lnSpc>
            </a:pPr>
            <a:r>
              <a:rPr lang="zh-CN" altLang="zh-CN" sz="2800" dirty="0">
                <a:solidFill>
                  <a:srgbClr val="FF0000"/>
                </a:solidFill>
                <a:latin typeface="Times New Roman" panose="02020603050405020304" pitchFamily="18" charset="0"/>
                <a:cs typeface="Times New Roman" panose="02020603050405020304" pitchFamily="18" charset="0"/>
              </a:rPr>
              <a:t>水蒸发吸收热量</a:t>
            </a:r>
            <a:r>
              <a:rPr lang="en-US" altLang="zh-CN" sz="2800" dirty="0">
                <a:solidFill>
                  <a:srgbClr val="FF0000"/>
                </a:solidFill>
                <a:latin typeface="Times New Roman" panose="02020603050405020304" pitchFamily="18" charset="0"/>
              </a:rPr>
              <a:t>,</a:t>
            </a:r>
            <a:r>
              <a:rPr lang="zh-CN" altLang="zh-CN" sz="2800" dirty="0">
                <a:solidFill>
                  <a:srgbClr val="FF0000"/>
                </a:solidFill>
                <a:latin typeface="Times New Roman" panose="02020603050405020304" pitchFamily="18" charset="0"/>
                <a:cs typeface="Times New Roman" panose="02020603050405020304" pitchFamily="18" charset="0"/>
              </a:rPr>
              <a:t>使周围环境的温度</a:t>
            </a:r>
            <a:r>
              <a:rPr lang="zh-CN" altLang="zh-CN" sz="2800" dirty="0" smtClean="0">
                <a:solidFill>
                  <a:srgbClr val="FF0000"/>
                </a:solidFill>
                <a:latin typeface="Times New Roman" panose="02020603050405020304" pitchFamily="18" charset="0"/>
                <a:cs typeface="Times New Roman" panose="02020603050405020304" pitchFamily="18" charset="0"/>
              </a:rPr>
              <a:t>降低</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Tree>
    <p:extLst>
      <p:ext uri="{BB962C8B-B14F-4D97-AF65-F5344CB8AC3E}">
        <p14:creationId xmlns:p14="http://schemas.microsoft.com/office/powerpoint/2010/main" val="24832437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381000" y="209677"/>
            <a:ext cx="11430001" cy="577785"/>
            <a:chOff x="381000" y="209677"/>
            <a:chExt cx="11430001" cy="577785"/>
          </a:xfrm>
        </p:grpSpPr>
        <p:grpSp>
          <p:nvGrpSpPr>
            <p:cNvPr id="8" name="组合 7"/>
            <p:cNvGrpSpPr/>
            <p:nvPr userDrawn="1"/>
          </p:nvGrpSpPr>
          <p:grpSpPr>
            <a:xfrm>
              <a:off x="381000" y="209677"/>
              <a:ext cx="771985" cy="577785"/>
              <a:chOff x="7201355" y="2798675"/>
              <a:chExt cx="771985" cy="577785"/>
            </a:xfrm>
          </p:grpSpPr>
          <p:sp>
            <p:nvSpPr>
              <p:cNvPr id="10" name="平行四边形 9"/>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平行四边形 10"/>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平行四边形 11"/>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平行四边形 12"/>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矩形 8"/>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3622979" y="103386"/>
            <a:ext cx="5746402" cy="669887"/>
            <a:chOff x="3606630" y="897473"/>
            <a:chExt cx="4749093" cy="669887"/>
          </a:xfrm>
        </p:grpSpPr>
        <p:pic>
          <p:nvPicPr>
            <p:cNvPr id="21" name="图片 20" descr="阴影"/>
            <p:cNvPicPr>
              <a:picLocks noChangeAspect="1"/>
            </p:cNvPicPr>
            <p:nvPr/>
          </p:nvPicPr>
          <p:blipFill>
            <a:blip r:embed="rId2"/>
            <a:stretch>
              <a:fillRect/>
            </a:stretch>
          </p:blipFill>
          <p:spPr>
            <a:xfrm>
              <a:off x="3606630" y="897473"/>
              <a:ext cx="4749093" cy="669887"/>
            </a:xfrm>
            <a:prstGeom prst="rect">
              <a:avLst/>
            </a:prstGeom>
          </p:spPr>
        </p:pic>
        <p:sp>
          <p:nvSpPr>
            <p:cNvPr id="22" name="文本框 21"/>
            <p:cNvSpPr txBox="1"/>
            <p:nvPr/>
          </p:nvSpPr>
          <p:spPr>
            <a:xfrm>
              <a:off x="4660338" y="900607"/>
              <a:ext cx="2510204" cy="584775"/>
            </a:xfrm>
            <a:prstGeom prst="rect">
              <a:avLst/>
            </a:prstGeom>
            <a:noFill/>
          </p:spPr>
          <p:txBody>
            <a:bodyPr wrap="square" rtlCol="0">
              <a:spAutoFit/>
            </a:bodyPr>
            <a:lstStyle/>
            <a:p>
              <a:pPr algn="ctr"/>
              <a:r>
                <a:rPr lang="zh-CN" altLang="en-US" sz="3200" dirty="0" smtClean="0">
                  <a:solidFill>
                    <a:schemeClr val="accent2"/>
                  </a:solidFill>
                  <a:latin typeface="华文隶书" panose="02010800040101010101" pitchFamily="2" charset="-122"/>
                  <a:ea typeface="华文隶书" panose="02010800040101010101" pitchFamily="2" charset="-122"/>
                </a:rPr>
                <a:t>探究</a:t>
              </a:r>
              <a:r>
                <a:rPr lang="en-US" altLang="zh-CN" sz="3200" dirty="0" smtClean="0">
                  <a:solidFill>
                    <a:schemeClr val="accent2"/>
                  </a:solidFill>
                  <a:latin typeface="华文隶书" panose="02010800040101010101" pitchFamily="2" charset="-122"/>
                  <a:ea typeface="华文隶书" panose="02010800040101010101" pitchFamily="2" charset="-122"/>
                </a:rPr>
                <a:t>•</a:t>
              </a:r>
              <a:r>
                <a:rPr lang="zh-CN" altLang="en-US" sz="3200" dirty="0" smtClean="0">
                  <a:solidFill>
                    <a:schemeClr val="accent2"/>
                  </a:solidFill>
                  <a:latin typeface="华文隶书" panose="02010800040101010101" pitchFamily="2" charset="-122"/>
                  <a:ea typeface="华文隶书" panose="02010800040101010101" pitchFamily="2" charset="-122"/>
                </a:rPr>
                <a:t>重难解析</a:t>
              </a:r>
              <a:endParaRPr lang="zh-CN" altLang="en-US" sz="3200" dirty="0">
                <a:solidFill>
                  <a:schemeClr val="accent2"/>
                </a:solidFill>
                <a:latin typeface="华文隶书" panose="02010800040101010101" pitchFamily="2" charset="-122"/>
                <a:ea typeface="华文隶书" panose="02010800040101010101" pitchFamily="2" charset="-122"/>
              </a:endParaRPr>
            </a:p>
          </p:txBody>
        </p:sp>
      </p:grpSp>
      <p:sp>
        <p:nvSpPr>
          <p:cNvPr id="2" name="矩形 1"/>
          <p:cNvSpPr>
            <a:spLocks noChangeAspect="1"/>
          </p:cNvSpPr>
          <p:nvPr/>
        </p:nvSpPr>
        <p:spPr>
          <a:xfrm>
            <a:off x="381000" y="835446"/>
            <a:ext cx="11430000" cy="1152367"/>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dirty="0">
                <a:solidFill>
                  <a:srgbClr val="000000"/>
                </a:solidFill>
                <a:latin typeface="NEU-BZ-S92"/>
                <a:ea typeface="方正兰亭中黑_GBK"/>
                <a:cs typeface="Times New Roman" panose="02020603050405020304" pitchFamily="18" charset="0"/>
              </a:rPr>
              <a:t>探究问题</a:t>
            </a:r>
            <a:r>
              <a:rPr lang="zh-CN" altLang="zh-CN" sz="2800" dirty="0" smtClean="0">
                <a:solidFill>
                  <a:srgbClr val="000000"/>
                </a:solidFill>
                <a:latin typeface="NEU-BZ-S92"/>
                <a:ea typeface="方正兰亭中黑_GBK"/>
                <a:cs typeface="Times New Roman" panose="02020603050405020304" pitchFamily="18" charset="0"/>
              </a:rPr>
              <a:t>一</a:t>
            </a:r>
            <a:r>
              <a:rPr lang="en-US" altLang="zh-CN" sz="2800" dirty="0" smtClean="0">
                <a:solidFill>
                  <a:srgbClr val="000000"/>
                </a:solidFill>
                <a:latin typeface="NEU-BZ-S92"/>
                <a:ea typeface="方正兰亭中黑_GBK"/>
                <a:cs typeface="Times New Roman" panose="02020603050405020304" pitchFamily="18" charset="0"/>
              </a:rPr>
              <a:t>  </a:t>
            </a:r>
            <a:r>
              <a:rPr lang="zh-CN" altLang="zh-CN" sz="2800" dirty="0" smtClean="0">
                <a:solidFill>
                  <a:srgbClr val="000000"/>
                </a:solidFill>
                <a:latin typeface="NEU-BZ-S92"/>
                <a:ea typeface="方正兰亭中黑_GBK"/>
                <a:cs typeface="Times New Roman" panose="02020603050405020304" pitchFamily="18" charset="0"/>
              </a:rPr>
              <a:t>探究</a:t>
            </a:r>
            <a:r>
              <a:rPr lang="zh-CN" altLang="zh-CN" sz="2800" dirty="0">
                <a:solidFill>
                  <a:srgbClr val="000000"/>
                </a:solidFill>
                <a:latin typeface="NEU-BZ-S92"/>
                <a:ea typeface="方正兰亭中黑_GBK"/>
                <a:cs typeface="Times New Roman" panose="02020603050405020304" pitchFamily="18" charset="0"/>
              </a:rPr>
              <a:t>水沸腾前后温度变化的特点</a:t>
            </a:r>
            <a:endParaRPr lang="zh-CN" altLang="zh-CN" sz="2800" dirty="0">
              <a:solidFill>
                <a:srgbClr val="000000"/>
              </a:solidFill>
              <a:latin typeface="NEU-BZ-S92"/>
              <a:ea typeface="方正书宋_GBK"/>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dirty="0">
                <a:solidFill>
                  <a:srgbClr val="000000"/>
                </a:solidFill>
                <a:latin typeface="Arial" panose="020B0604020202020204" pitchFamily="34" charset="0"/>
                <a:ea typeface="黑体" panose="02010609060101010101" pitchFamily="49" charset="-122"/>
                <a:cs typeface="Times New Roman" panose="02020603050405020304" pitchFamily="18" charset="0"/>
              </a:rPr>
              <a:t>【例</a:t>
            </a:r>
            <a:r>
              <a:rPr lang="en-US" altLang="zh-CN" sz="2800" b="1" dirty="0">
                <a:solidFill>
                  <a:srgbClr val="000000"/>
                </a:solidFill>
                <a:latin typeface="Times New Roman" panose="02020603050405020304" pitchFamily="18" charset="0"/>
                <a:cs typeface="Times New Roman" panose="02020603050405020304" pitchFamily="18" charset="0"/>
              </a:rPr>
              <a:t>1</a:t>
            </a:r>
            <a:r>
              <a:rPr lang="zh-CN" altLang="zh-CN" sz="2800" dirty="0">
                <a:solidFill>
                  <a:srgbClr val="000000"/>
                </a:solidFill>
                <a:latin typeface="Arial" panose="020B0604020202020204" pitchFamily="34" charset="0"/>
                <a:ea typeface="黑体" panose="02010609060101010101" pitchFamily="49" charset="-122"/>
                <a:cs typeface="Times New Roman" panose="02020603050405020304" pitchFamily="18" charset="0"/>
              </a:rPr>
              <a:t>】</a:t>
            </a:r>
            <a:r>
              <a:rPr lang="zh-CN" altLang="zh-CN" sz="2800" dirty="0">
                <a:solidFill>
                  <a:srgbClr val="000000"/>
                </a:solidFill>
                <a:latin typeface="NEU-BZ-S92"/>
                <a:ea typeface="Arial" panose="020B0604020202020204" pitchFamily="34" charset="0"/>
                <a:cs typeface="Times New Roman" panose="02020603050405020304" pitchFamily="18" charset="0"/>
              </a:rPr>
              <a:t> </a:t>
            </a:r>
            <a:r>
              <a:rPr lang="zh-CN" altLang="zh-CN" sz="2800" dirty="0">
                <a:solidFill>
                  <a:srgbClr val="000000"/>
                </a:solidFill>
                <a:latin typeface="Times New Roman" panose="02020603050405020304" pitchFamily="18" charset="0"/>
                <a:cs typeface="Times New Roman" panose="02020603050405020304" pitchFamily="18" charset="0"/>
              </a:rPr>
              <a:t>在</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探究水沸腾时温度变化的特点</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的实验中。</a:t>
            </a:r>
            <a:endParaRPr lang="zh-CN" altLang="zh-CN" sz="2800" dirty="0">
              <a:solidFill>
                <a:srgbClr val="000000"/>
              </a:solidFill>
              <a:effectLst/>
              <a:latin typeface="NEU-BZ-S92"/>
              <a:ea typeface="方正书宋_GBK"/>
              <a:cs typeface="Times New Roman" panose="02020603050405020304" pitchFamily="18" charset="0"/>
            </a:endParaRPr>
          </a:p>
        </p:txBody>
      </p:sp>
      <p:grpSp>
        <p:nvGrpSpPr>
          <p:cNvPr id="4" name="组合 3"/>
          <p:cNvGrpSpPr/>
          <p:nvPr/>
        </p:nvGrpSpPr>
        <p:grpSpPr>
          <a:xfrm>
            <a:off x="4711732" y="1987813"/>
            <a:ext cx="1676981" cy="2942660"/>
            <a:chOff x="819084" y="2931561"/>
            <a:chExt cx="1676981" cy="2942660"/>
          </a:xfrm>
        </p:grpSpPr>
        <p:pic>
          <p:nvPicPr>
            <p:cNvPr id="14" name="XW8QXR62.eps" descr="id:2147494185;FounderCES"/>
            <p:cNvPicPr/>
            <p:nvPr/>
          </p:nvPicPr>
          <p:blipFill>
            <a:blip r:embed="rId3">
              <a:clrChange>
                <a:clrFrom>
                  <a:srgbClr val="FFFFFF"/>
                </a:clrFrom>
                <a:clrTo>
                  <a:srgbClr val="FFFFFF">
                    <a:alpha val="0"/>
                  </a:srgbClr>
                </a:clrTo>
              </a:clrChange>
            </a:blip>
            <a:stretch>
              <a:fillRect/>
            </a:stretch>
          </p:blipFill>
          <p:spPr>
            <a:xfrm>
              <a:off x="819084" y="2931561"/>
              <a:ext cx="1676981" cy="2369618"/>
            </a:xfrm>
            <a:prstGeom prst="rect">
              <a:avLst/>
            </a:prstGeom>
          </p:spPr>
        </p:pic>
        <p:sp>
          <p:nvSpPr>
            <p:cNvPr id="3" name="矩形 2"/>
            <p:cNvSpPr>
              <a:spLocks noChangeAspect="1"/>
            </p:cNvSpPr>
            <p:nvPr/>
          </p:nvSpPr>
          <p:spPr>
            <a:xfrm>
              <a:off x="1268606" y="5301179"/>
              <a:ext cx="543739" cy="573042"/>
            </a:xfrm>
            <a:prstGeom prst="rect">
              <a:avLst/>
            </a:prstGeom>
          </p:spPr>
          <p:txBody>
            <a:bodyPr wrap="none">
              <a:spAutoFit/>
            </a:bodyPr>
            <a:lstStyle/>
            <a:p>
              <a:pPr algn="ctr">
                <a:lnSpc>
                  <a:spcPct val="130000"/>
                </a:lnSpc>
                <a:spcAft>
                  <a:spcPts val="0"/>
                </a:spcAft>
                <a:tabLst>
                  <a:tab pos="1188085" algn="l"/>
                  <a:tab pos="2163445" algn="l"/>
                  <a:tab pos="3142615" algn="l"/>
                  <a:tab pos="4190365" algn="l"/>
                </a:tabLst>
              </a:pPr>
              <a:r>
                <a:rPr lang="zh-CN" altLang="zh-CN" sz="28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a:t>
              </a:r>
              <a:endParaRPr lang="zh-CN" altLang="zh-CN" sz="2800" dirty="0">
                <a:solidFill>
                  <a:srgbClr val="000000"/>
                </a:solidFill>
                <a:effectLst/>
                <a:latin typeface="NEU-BZ-S92"/>
                <a:ea typeface="方正书宋_GBK"/>
                <a:cs typeface="Times New Roman" panose="02020603050405020304" pitchFamily="18" charset="0"/>
              </a:endParaRPr>
            </a:p>
          </p:txBody>
        </p:sp>
      </p:grpSp>
      <p:sp>
        <p:nvSpPr>
          <p:cNvPr id="25" name="矩形 24"/>
          <p:cNvSpPr>
            <a:spLocks noChangeAspect="1"/>
          </p:cNvSpPr>
          <p:nvPr/>
        </p:nvSpPr>
        <p:spPr>
          <a:xfrm>
            <a:off x="381000" y="4930473"/>
            <a:ext cx="11430000" cy="1152367"/>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dirty="0">
                <a:solidFill>
                  <a:srgbClr val="000000"/>
                </a:solidFill>
                <a:latin typeface="Times New Roman" panose="02020603050405020304" pitchFamily="18" charset="0"/>
                <a:cs typeface="Times New Roman" panose="02020603050405020304" pitchFamily="18" charset="0"/>
              </a:rPr>
              <a:t>(1)</a:t>
            </a:r>
            <a:r>
              <a:rPr lang="zh-CN" altLang="zh-CN" sz="2800" dirty="0">
                <a:solidFill>
                  <a:srgbClr val="000000"/>
                </a:solidFill>
                <a:latin typeface="Times New Roman" panose="02020603050405020304" pitchFamily="18" charset="0"/>
                <a:cs typeface="Times New Roman" panose="02020603050405020304" pitchFamily="18" charset="0"/>
              </a:rPr>
              <a:t>实验装置如图甲所示</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在组装时应先确定</a:t>
            </a:r>
            <a:r>
              <a:rPr lang="en-US" altLang="zh-CN" sz="2800" i="1" dirty="0">
                <a:solidFill>
                  <a:srgbClr val="000000"/>
                </a:solidFill>
                <a:latin typeface="Times New Roman" panose="02020603050405020304" pitchFamily="18" charset="0"/>
                <a:cs typeface="Times New Roman" panose="02020603050405020304" pitchFamily="18" charset="0"/>
              </a:rPr>
              <a:t>__________</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选填</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铁杆</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或</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铁圈</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的位置。</a:t>
            </a:r>
            <a:r>
              <a:rPr lang="en-US" altLang="zh-CN" sz="2800" dirty="0">
                <a:solidFill>
                  <a:srgbClr val="000000"/>
                </a:solidFill>
                <a:latin typeface="Times New Roman" panose="02020603050405020304" pitchFamily="18" charset="0"/>
                <a:cs typeface="Times New Roman" panose="02020603050405020304" pitchFamily="18" charset="0"/>
              </a:rPr>
              <a:t> </a:t>
            </a:r>
            <a:endParaRPr lang="zh-CN" altLang="zh-CN" sz="2800" dirty="0">
              <a:solidFill>
                <a:srgbClr val="000000"/>
              </a:solidFill>
              <a:effectLst/>
              <a:latin typeface="NEU-BZ-S92"/>
              <a:ea typeface="方正书宋_GBK"/>
              <a:cs typeface="Times New Roman" panose="02020603050405020304" pitchFamily="18" charset="0"/>
            </a:endParaRPr>
          </a:p>
        </p:txBody>
      </p:sp>
      <p:sp>
        <p:nvSpPr>
          <p:cNvPr id="5" name="矩形 4"/>
          <p:cNvSpPr>
            <a:spLocks noChangeAspect="1"/>
          </p:cNvSpPr>
          <p:nvPr/>
        </p:nvSpPr>
        <p:spPr>
          <a:xfrm>
            <a:off x="7428513" y="4915220"/>
            <a:ext cx="992579" cy="600229"/>
          </a:xfrm>
          <a:prstGeom prst="rect">
            <a:avLst/>
          </a:prstGeom>
        </p:spPr>
        <p:txBody>
          <a:bodyPr wrap="none">
            <a:spAutoFit/>
          </a:bodyPr>
          <a:lstStyle/>
          <a:p>
            <a:pPr>
              <a:lnSpc>
                <a:spcPct val="130000"/>
              </a:lnSpc>
            </a:pPr>
            <a:r>
              <a:rPr lang="zh-CN" altLang="zh-CN" sz="2800" dirty="0">
                <a:solidFill>
                  <a:srgbClr val="FF0000"/>
                </a:solidFill>
                <a:latin typeface="Times New Roman" panose="02020603050405020304" pitchFamily="18" charset="0"/>
                <a:cs typeface="Times New Roman" panose="02020603050405020304" pitchFamily="18" charset="0"/>
              </a:rPr>
              <a:t>铁</a:t>
            </a:r>
            <a:r>
              <a:rPr lang="zh-CN" altLang="zh-CN" sz="2800" dirty="0" smtClean="0">
                <a:solidFill>
                  <a:srgbClr val="FF0000"/>
                </a:solidFill>
                <a:latin typeface="Times New Roman" panose="02020603050405020304" pitchFamily="18" charset="0"/>
                <a:cs typeface="Times New Roman" panose="02020603050405020304" pitchFamily="18" charset="0"/>
              </a:rPr>
              <a:t>圈</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Tree>
    <p:extLst>
      <p:ext uri="{BB962C8B-B14F-4D97-AF65-F5344CB8AC3E}">
        <p14:creationId xmlns:p14="http://schemas.microsoft.com/office/powerpoint/2010/main" val="270727580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Rot by="120000">
                                      <p:cBhvr>
                                        <p:cTn id="6" dur="100" fill="hold">
                                          <p:stCondLst>
                                            <p:cond delay="0"/>
                                          </p:stCondLst>
                                        </p:cTn>
                                        <p:tgtEl>
                                          <p:spTgt spid="20"/>
                                        </p:tgtEl>
                                        <p:attrNameLst>
                                          <p:attrName>r</p:attrName>
                                        </p:attrNameLst>
                                      </p:cBhvr>
                                    </p:animRot>
                                    <p:animRot by="-240000">
                                      <p:cBhvr>
                                        <p:cTn id="7" dur="200" fill="hold">
                                          <p:stCondLst>
                                            <p:cond delay="200"/>
                                          </p:stCondLst>
                                        </p:cTn>
                                        <p:tgtEl>
                                          <p:spTgt spid="20"/>
                                        </p:tgtEl>
                                        <p:attrNameLst>
                                          <p:attrName>r</p:attrName>
                                        </p:attrNameLst>
                                      </p:cBhvr>
                                    </p:animRot>
                                    <p:animRot by="240000">
                                      <p:cBhvr>
                                        <p:cTn id="8" dur="200" fill="hold">
                                          <p:stCondLst>
                                            <p:cond delay="400"/>
                                          </p:stCondLst>
                                        </p:cTn>
                                        <p:tgtEl>
                                          <p:spTgt spid="20"/>
                                        </p:tgtEl>
                                        <p:attrNameLst>
                                          <p:attrName>r</p:attrName>
                                        </p:attrNameLst>
                                      </p:cBhvr>
                                    </p:animRot>
                                    <p:animRot by="-240000">
                                      <p:cBhvr>
                                        <p:cTn id="9" dur="200" fill="hold">
                                          <p:stCondLst>
                                            <p:cond delay="600"/>
                                          </p:stCondLst>
                                        </p:cTn>
                                        <p:tgtEl>
                                          <p:spTgt spid="20"/>
                                        </p:tgtEl>
                                        <p:attrNameLst>
                                          <p:attrName>r</p:attrName>
                                        </p:attrNameLst>
                                      </p:cBhvr>
                                    </p:animRot>
                                    <p:animRot by="120000">
                                      <p:cBhvr>
                                        <p:cTn id="10" dur="200" fill="hold">
                                          <p:stCondLst>
                                            <p:cond delay="800"/>
                                          </p:stCondLst>
                                        </p:cTn>
                                        <p:tgtEl>
                                          <p:spTgt spid="20"/>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randombar(horizontal)">
                                      <p:cBhvr>
                                        <p:cTn id="1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612637" y="2310236"/>
            <a:ext cx="3414463" cy="3105418"/>
            <a:chOff x="3935707" y="2217219"/>
            <a:chExt cx="3414463" cy="3105418"/>
          </a:xfrm>
        </p:grpSpPr>
        <p:pic>
          <p:nvPicPr>
            <p:cNvPr id="15" name="XW8QXR62-1.eps" descr="id:2147494192;FounderCES"/>
            <p:cNvPicPr/>
            <p:nvPr/>
          </p:nvPicPr>
          <p:blipFill>
            <a:blip r:embed="rId2">
              <a:clrChange>
                <a:clrFrom>
                  <a:srgbClr val="FFFFFF"/>
                </a:clrFrom>
                <a:clrTo>
                  <a:srgbClr val="FFFFFF">
                    <a:alpha val="0"/>
                  </a:srgbClr>
                </a:clrTo>
              </a:clrChange>
            </a:blip>
            <a:stretch>
              <a:fillRect/>
            </a:stretch>
          </p:blipFill>
          <p:spPr>
            <a:xfrm>
              <a:off x="3935707" y="2217219"/>
              <a:ext cx="3414463" cy="2532376"/>
            </a:xfrm>
            <a:prstGeom prst="rect">
              <a:avLst/>
            </a:prstGeom>
          </p:spPr>
        </p:pic>
        <p:sp>
          <p:nvSpPr>
            <p:cNvPr id="18" name="矩形 17"/>
            <p:cNvSpPr>
              <a:spLocks noChangeAspect="1"/>
            </p:cNvSpPr>
            <p:nvPr/>
          </p:nvSpPr>
          <p:spPr>
            <a:xfrm>
              <a:off x="5099199" y="4749595"/>
              <a:ext cx="543739" cy="573042"/>
            </a:xfrm>
            <a:prstGeom prst="rect">
              <a:avLst/>
            </a:prstGeom>
          </p:spPr>
          <p:txBody>
            <a:bodyPr wrap="none">
              <a:spAutoFit/>
            </a:bodyPr>
            <a:lstStyle/>
            <a:p>
              <a:pPr algn="ctr">
                <a:lnSpc>
                  <a:spcPct val="130000"/>
                </a:lnSpc>
                <a:spcAft>
                  <a:spcPts val="0"/>
                </a:spcAft>
                <a:tabLst>
                  <a:tab pos="1188085" algn="l"/>
                  <a:tab pos="2163445" algn="l"/>
                  <a:tab pos="3142615" algn="l"/>
                  <a:tab pos="4190365" algn="l"/>
                </a:tabLst>
              </a:pPr>
              <a:r>
                <a:rPr lang="zh-CN" altLang="en-US"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a:t>
              </a:r>
              <a:endParaRPr lang="zh-CN" altLang="zh-CN" sz="2800" dirty="0">
                <a:solidFill>
                  <a:srgbClr val="000000"/>
                </a:solidFill>
                <a:effectLst/>
                <a:latin typeface="NEU-BZ-S92"/>
                <a:ea typeface="方正书宋_GBK"/>
                <a:cs typeface="Times New Roman" panose="02020603050405020304" pitchFamily="18" charset="0"/>
              </a:endParaRPr>
            </a:p>
          </p:txBody>
        </p:sp>
      </p:grpSp>
      <p:grpSp>
        <p:nvGrpSpPr>
          <p:cNvPr id="6" name="组合 5"/>
          <p:cNvGrpSpPr/>
          <p:nvPr/>
        </p:nvGrpSpPr>
        <p:grpSpPr>
          <a:xfrm>
            <a:off x="6258737" y="3672435"/>
            <a:ext cx="1010394" cy="1484176"/>
            <a:chOff x="9291662" y="2585596"/>
            <a:chExt cx="1010394" cy="1484176"/>
          </a:xfrm>
        </p:grpSpPr>
        <p:pic>
          <p:nvPicPr>
            <p:cNvPr id="16" name="XW8QXR63.eps" descr="id:2147494199;FounderCES"/>
            <p:cNvPicPr/>
            <p:nvPr/>
          </p:nvPicPr>
          <p:blipFill>
            <a:blip r:embed="rId3">
              <a:clrChange>
                <a:clrFrom>
                  <a:srgbClr val="FFFFFF"/>
                </a:clrFrom>
                <a:clrTo>
                  <a:srgbClr val="FFFFFF">
                    <a:alpha val="0"/>
                  </a:srgbClr>
                </a:clrTo>
              </a:clrChange>
            </a:blip>
            <a:stretch>
              <a:fillRect/>
            </a:stretch>
          </p:blipFill>
          <p:spPr>
            <a:xfrm>
              <a:off x="9291662" y="2585596"/>
              <a:ext cx="1010394" cy="978196"/>
            </a:xfrm>
            <a:prstGeom prst="rect">
              <a:avLst/>
            </a:prstGeom>
          </p:spPr>
        </p:pic>
        <p:sp>
          <p:nvSpPr>
            <p:cNvPr id="19" name="矩形 18"/>
            <p:cNvSpPr>
              <a:spLocks noChangeAspect="1"/>
            </p:cNvSpPr>
            <p:nvPr/>
          </p:nvSpPr>
          <p:spPr>
            <a:xfrm>
              <a:off x="9524990" y="3496730"/>
              <a:ext cx="543739" cy="573042"/>
            </a:xfrm>
            <a:prstGeom prst="rect">
              <a:avLst/>
            </a:prstGeom>
          </p:spPr>
          <p:txBody>
            <a:bodyPr wrap="none">
              <a:spAutoFit/>
            </a:bodyPr>
            <a:lstStyle/>
            <a:p>
              <a:pPr algn="ctr">
                <a:lnSpc>
                  <a:spcPct val="130000"/>
                </a:lnSpc>
                <a:spcAft>
                  <a:spcPts val="0"/>
                </a:spcAft>
                <a:tabLst>
                  <a:tab pos="1188085" algn="l"/>
                  <a:tab pos="2163445" algn="l"/>
                  <a:tab pos="3142615" algn="l"/>
                  <a:tab pos="4190365" algn="l"/>
                </a:tabLst>
              </a:pPr>
              <a:r>
                <a:rPr lang="zh-CN" altLang="en-US"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丙</a:t>
              </a:r>
              <a:endParaRPr lang="zh-CN" altLang="zh-CN" sz="2800" dirty="0">
                <a:solidFill>
                  <a:srgbClr val="000000"/>
                </a:solidFill>
                <a:effectLst/>
                <a:latin typeface="NEU-BZ-S92"/>
                <a:ea typeface="方正书宋_GBK"/>
                <a:cs typeface="Times New Roman" panose="02020603050405020304" pitchFamily="18" charset="0"/>
              </a:endParaRPr>
            </a:p>
          </p:txBody>
        </p:sp>
      </p:grpSp>
      <p:grpSp>
        <p:nvGrpSpPr>
          <p:cNvPr id="24" name="组合 23"/>
          <p:cNvGrpSpPr/>
          <p:nvPr/>
        </p:nvGrpSpPr>
        <p:grpSpPr>
          <a:xfrm>
            <a:off x="8924336" y="3571161"/>
            <a:ext cx="1045732" cy="1538456"/>
            <a:chOff x="9273993" y="4458591"/>
            <a:chExt cx="1045732" cy="1538456"/>
          </a:xfrm>
        </p:grpSpPr>
        <p:pic>
          <p:nvPicPr>
            <p:cNvPr id="17" name="XW8QXR63-1.eps" descr="id:2147494206;FounderCES"/>
            <p:cNvPicPr/>
            <p:nvPr/>
          </p:nvPicPr>
          <p:blipFill>
            <a:blip r:embed="rId4">
              <a:clrChange>
                <a:clrFrom>
                  <a:srgbClr val="FFFFFF"/>
                </a:clrFrom>
                <a:clrTo>
                  <a:srgbClr val="FFFFFF">
                    <a:alpha val="0"/>
                  </a:srgbClr>
                </a:clrTo>
              </a:clrChange>
            </a:blip>
            <a:stretch>
              <a:fillRect/>
            </a:stretch>
          </p:blipFill>
          <p:spPr>
            <a:xfrm>
              <a:off x="9273993" y="4458591"/>
              <a:ext cx="1045732" cy="1012408"/>
            </a:xfrm>
            <a:prstGeom prst="rect">
              <a:avLst/>
            </a:prstGeom>
          </p:spPr>
        </p:pic>
        <p:sp>
          <p:nvSpPr>
            <p:cNvPr id="23" name="矩形 22"/>
            <p:cNvSpPr>
              <a:spLocks noChangeAspect="1"/>
            </p:cNvSpPr>
            <p:nvPr/>
          </p:nvSpPr>
          <p:spPr>
            <a:xfrm>
              <a:off x="9524990" y="5424005"/>
              <a:ext cx="543739" cy="573042"/>
            </a:xfrm>
            <a:prstGeom prst="rect">
              <a:avLst/>
            </a:prstGeom>
          </p:spPr>
          <p:txBody>
            <a:bodyPr wrap="none">
              <a:spAutoFit/>
            </a:bodyPr>
            <a:lstStyle/>
            <a:p>
              <a:pPr algn="ctr">
                <a:lnSpc>
                  <a:spcPct val="130000"/>
                </a:lnSpc>
                <a:spcAft>
                  <a:spcPts val="0"/>
                </a:spcAft>
                <a:tabLst>
                  <a:tab pos="1188085" algn="l"/>
                  <a:tab pos="2163445" algn="l"/>
                  <a:tab pos="3142615" algn="l"/>
                  <a:tab pos="4190365" algn="l"/>
                </a:tabLst>
              </a:pPr>
              <a:r>
                <a:rPr lang="zh-CN" altLang="en-US"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丁</a:t>
              </a:r>
              <a:endParaRPr lang="zh-CN" altLang="zh-CN" sz="2800" dirty="0">
                <a:solidFill>
                  <a:srgbClr val="000000"/>
                </a:solidFill>
                <a:effectLst/>
                <a:latin typeface="NEU-BZ-S92"/>
                <a:ea typeface="方正书宋_GBK"/>
                <a:cs typeface="Times New Roman" panose="02020603050405020304" pitchFamily="18" charset="0"/>
              </a:endParaRPr>
            </a:p>
          </p:txBody>
        </p:sp>
      </p:grpSp>
      <p:sp>
        <p:nvSpPr>
          <p:cNvPr id="26" name="矩形 25"/>
          <p:cNvSpPr>
            <a:spLocks noChangeAspect="1"/>
          </p:cNvSpPr>
          <p:nvPr/>
        </p:nvSpPr>
        <p:spPr>
          <a:xfrm>
            <a:off x="381000" y="29547"/>
            <a:ext cx="11430000" cy="2332946"/>
          </a:xfrm>
          <a:prstGeom prst="rect">
            <a:avLst/>
          </a:prstGeom>
        </p:spPr>
        <p:txBody>
          <a:bodyPr>
            <a:spAutoFit/>
          </a:bodyPr>
          <a:lstStyle/>
          <a:p>
            <a:pPr>
              <a:lnSpc>
                <a:spcPct val="130000"/>
              </a:lnSpc>
            </a:pPr>
            <a:r>
              <a:rPr lang="en-US" altLang="zh-CN" sz="2800" dirty="0">
                <a:solidFill>
                  <a:srgbClr val="000000"/>
                </a:solidFill>
                <a:latin typeface="Times New Roman" panose="02020603050405020304" pitchFamily="18" charset="0"/>
              </a:rPr>
              <a:t>(2)</a:t>
            </a:r>
            <a:r>
              <a:rPr lang="zh-CN" altLang="zh-CN" sz="2800" dirty="0">
                <a:solidFill>
                  <a:srgbClr val="000000"/>
                </a:solidFill>
                <a:latin typeface="Times New Roman" panose="02020603050405020304" pitchFamily="18" charset="0"/>
                <a:cs typeface="Times New Roman" panose="02020603050405020304" pitchFamily="18" charset="0"/>
              </a:rPr>
              <a:t>实验时当水温达到</a:t>
            </a:r>
            <a:r>
              <a:rPr lang="en-US" altLang="zh-CN" sz="2800" dirty="0">
                <a:solidFill>
                  <a:srgbClr val="000000"/>
                </a:solidFill>
                <a:latin typeface="Times New Roman" panose="02020603050405020304" pitchFamily="18" charset="0"/>
              </a:rPr>
              <a:t>90 </a:t>
            </a:r>
            <a:r>
              <a:rPr lang="zh-CN" altLang="zh-CN" sz="2800" dirty="0">
                <a:solidFill>
                  <a:srgbClr val="000000"/>
                </a:solidFill>
                <a:cs typeface="宋体" panose="02010600030101010101" pitchFamily="2" charset="-122"/>
              </a:rPr>
              <a:t>℃</a:t>
            </a:r>
            <a:r>
              <a:rPr lang="zh-CN" altLang="zh-CN" sz="2800" dirty="0">
                <a:solidFill>
                  <a:srgbClr val="000000"/>
                </a:solidFill>
                <a:latin typeface="Times New Roman" panose="02020603050405020304" pitchFamily="18" charset="0"/>
                <a:cs typeface="Times New Roman" panose="02020603050405020304" pitchFamily="18" charset="0"/>
              </a:rPr>
              <a:t>时</a:t>
            </a:r>
            <a:r>
              <a:rPr lang="en-US" altLang="zh-CN" sz="2800" dirty="0">
                <a:solidFill>
                  <a:srgbClr val="000000"/>
                </a:solidFill>
                <a:latin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每隔</a:t>
            </a:r>
            <a:r>
              <a:rPr lang="en-US" altLang="zh-CN" sz="2800" dirty="0">
                <a:solidFill>
                  <a:srgbClr val="000000"/>
                </a:solidFill>
                <a:latin typeface="Times New Roman" panose="02020603050405020304" pitchFamily="18" charset="0"/>
              </a:rPr>
              <a:t>1 min</a:t>
            </a:r>
            <a:r>
              <a:rPr lang="zh-CN" altLang="zh-CN" sz="2800" dirty="0">
                <a:solidFill>
                  <a:srgbClr val="000000"/>
                </a:solidFill>
                <a:latin typeface="Times New Roman" panose="02020603050405020304" pitchFamily="18" charset="0"/>
                <a:cs typeface="Times New Roman" panose="02020603050405020304" pitchFamily="18" charset="0"/>
              </a:rPr>
              <a:t>记录温度计示数</a:t>
            </a:r>
            <a:r>
              <a:rPr lang="en-US" altLang="zh-CN" sz="2800" dirty="0">
                <a:solidFill>
                  <a:srgbClr val="000000"/>
                </a:solidFill>
                <a:latin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观察到水中气泡上升时的变化情况如图丙、丁所示</a:t>
            </a:r>
            <a:r>
              <a:rPr lang="en-US" altLang="zh-CN" sz="2800" dirty="0">
                <a:solidFill>
                  <a:srgbClr val="000000"/>
                </a:solidFill>
                <a:latin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其中</a:t>
            </a:r>
            <a:r>
              <a:rPr lang="zh-CN" altLang="zh-CN" sz="2800" dirty="0" smtClean="0">
                <a:solidFill>
                  <a:srgbClr val="000000"/>
                </a:solidFill>
                <a:latin typeface="Times New Roman" panose="02020603050405020304" pitchFamily="18" charset="0"/>
                <a:cs typeface="Times New Roman" panose="02020603050405020304" pitchFamily="18" charset="0"/>
              </a:rPr>
              <a:t>图</a:t>
            </a:r>
            <a:r>
              <a:rPr lang="en-US" altLang="zh-CN" sz="2800" i="1" dirty="0" smtClean="0">
                <a:solidFill>
                  <a:srgbClr val="000000"/>
                </a:solidFill>
                <a:latin typeface="Times New Roman" panose="02020603050405020304" pitchFamily="18" charset="0"/>
                <a:cs typeface="Times New Roman" panose="02020603050405020304" pitchFamily="18" charset="0"/>
              </a:rPr>
              <a:t>______</a:t>
            </a:r>
            <a:r>
              <a:rPr lang="en-US" altLang="zh-CN" sz="2800" dirty="0" smtClean="0">
                <a:solidFill>
                  <a:srgbClr val="000000"/>
                </a:solidFill>
                <a:latin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选填</a:t>
            </a:r>
            <a:r>
              <a:rPr lang="en-US" altLang="zh-CN" sz="2800" dirty="0">
                <a:solidFill>
                  <a:srgbClr val="000000"/>
                </a:solidFill>
                <a:latin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丙</a:t>
            </a:r>
            <a:r>
              <a:rPr lang="en-US" altLang="zh-CN" sz="2800" dirty="0">
                <a:solidFill>
                  <a:srgbClr val="000000"/>
                </a:solidFill>
                <a:latin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或</a:t>
            </a:r>
            <a:r>
              <a:rPr lang="en-US" altLang="zh-CN" sz="2800" dirty="0">
                <a:solidFill>
                  <a:srgbClr val="000000"/>
                </a:solidFill>
                <a:latin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丁</a:t>
            </a:r>
            <a:r>
              <a:rPr lang="en-US" altLang="zh-CN" sz="2800" dirty="0">
                <a:solidFill>
                  <a:srgbClr val="000000"/>
                </a:solidFill>
                <a:latin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表示水正在沸腾时水中气泡上升的情形。水沸腾一段时间后停止读数</a:t>
            </a:r>
            <a:r>
              <a:rPr lang="en-US" altLang="zh-CN" sz="2800" dirty="0">
                <a:solidFill>
                  <a:srgbClr val="000000"/>
                </a:solidFill>
                <a:latin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并将实验数据记录在表中。请在图乙中画出水沸腾前后温度与时间关系的图像</a:t>
            </a:r>
            <a:r>
              <a:rPr lang="zh-CN" altLang="zh-CN" sz="2800" dirty="0" smtClean="0">
                <a:solidFill>
                  <a:srgbClr val="000000"/>
                </a:solidFill>
                <a:latin typeface="Times New Roman" panose="02020603050405020304" pitchFamily="18" charset="0"/>
                <a:cs typeface="Times New Roman" panose="02020603050405020304" pitchFamily="18" charset="0"/>
              </a:rPr>
              <a:t>。</a:t>
            </a:r>
            <a:endParaRPr lang="zh-CN" altLang="en-US" sz="2800" dirty="0"/>
          </a:p>
        </p:txBody>
      </p:sp>
      <p:graphicFrame>
        <p:nvGraphicFramePr>
          <p:cNvPr id="28" name="表格 27"/>
          <p:cNvGraphicFramePr>
            <a:graphicFrameLocks noGrp="1" noChangeAspect="1"/>
          </p:cNvGraphicFramePr>
          <p:nvPr>
            <p:extLst>
              <p:ext uri="{D42A27DB-BD31-4B8C-83A1-F6EECF244321}">
                <p14:modId xmlns:p14="http://schemas.microsoft.com/office/powerpoint/2010/main" val="499837391"/>
              </p:ext>
            </p:extLst>
          </p:nvPr>
        </p:nvGraphicFramePr>
        <p:xfrm>
          <a:off x="527221" y="5406020"/>
          <a:ext cx="10978981" cy="853440"/>
        </p:xfrm>
        <a:graphic>
          <a:graphicData uri="http://schemas.openxmlformats.org/drawingml/2006/table">
            <a:tbl>
              <a:tblPr firstRow="1" firstCol="1" bandRow="1"/>
              <a:tblGrid>
                <a:gridCol w="2275284"/>
                <a:gridCol w="786717"/>
                <a:gridCol w="791698"/>
                <a:gridCol w="791698"/>
                <a:gridCol w="791698"/>
                <a:gridCol w="791698"/>
                <a:gridCol w="791698"/>
                <a:gridCol w="791698"/>
                <a:gridCol w="791698"/>
                <a:gridCol w="791698"/>
                <a:gridCol w="791698"/>
                <a:gridCol w="791698"/>
              </a:tblGrid>
              <a:tr h="0">
                <a:tc>
                  <a:txBody>
                    <a:bodyPr/>
                    <a:lstStyle/>
                    <a:p>
                      <a:pPr algn="ctr">
                        <a:spcAft>
                          <a:spcPts val="0"/>
                        </a:spcAft>
                        <a:tabLst>
                          <a:tab pos="1188085" algn="l"/>
                          <a:tab pos="2163445" algn="l"/>
                          <a:tab pos="3142615" algn="l"/>
                          <a:tab pos="4190365" algn="l"/>
                        </a:tabLst>
                      </a:pPr>
                      <a:r>
                        <a:rPr lang="zh-CN" sz="2800">
                          <a:solidFill>
                            <a:srgbClr val="000000"/>
                          </a:solidFill>
                          <a:effectLst/>
                          <a:latin typeface="Arial" panose="020B0604020202020204" pitchFamily="34" charset="0"/>
                          <a:ea typeface="黑体" panose="02010609060101010101" pitchFamily="49" charset="-122"/>
                          <a:cs typeface="Times New Roman" panose="02020603050405020304" pitchFamily="18" charset="0"/>
                        </a:rPr>
                        <a:t>时间</a:t>
                      </a:r>
                      <a:r>
                        <a:rPr lang="en-US" sz="28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min</a:t>
                      </a:r>
                      <a:endParaRPr lang="zh-CN" sz="2800">
                        <a:solidFill>
                          <a:srgbClr val="000000"/>
                        </a:solidFill>
                        <a:effectLst/>
                        <a:latin typeface="NEU-BZ-S92"/>
                        <a:ea typeface="方正书宋_GBK"/>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800">
                        <a:solidFill>
                          <a:srgbClr val="000000"/>
                        </a:solidFill>
                        <a:effectLst/>
                        <a:latin typeface="NEU-BZ-S92"/>
                        <a:ea typeface="方正书宋_GBK"/>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2800">
                        <a:solidFill>
                          <a:srgbClr val="000000"/>
                        </a:solidFill>
                        <a:effectLst/>
                        <a:latin typeface="NEU-BZ-S92"/>
                        <a:ea typeface="方正书宋_GBK"/>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800">
                        <a:solidFill>
                          <a:srgbClr val="000000"/>
                        </a:solidFill>
                        <a:effectLst/>
                        <a:latin typeface="NEU-BZ-S92"/>
                        <a:ea typeface="方正书宋_GBK"/>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2800">
                        <a:solidFill>
                          <a:srgbClr val="000000"/>
                        </a:solidFill>
                        <a:effectLst/>
                        <a:latin typeface="NEU-BZ-S92"/>
                        <a:ea typeface="方正书宋_GBK"/>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2800">
                        <a:solidFill>
                          <a:srgbClr val="000000"/>
                        </a:solidFill>
                        <a:effectLst/>
                        <a:latin typeface="NEU-BZ-S92"/>
                        <a:ea typeface="方正书宋_GBK"/>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endParaRPr lang="zh-CN" sz="2800">
                        <a:solidFill>
                          <a:srgbClr val="000000"/>
                        </a:solidFill>
                        <a:effectLst/>
                        <a:latin typeface="NEU-BZ-S92"/>
                        <a:ea typeface="方正书宋_GBK"/>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endParaRPr lang="zh-CN" sz="2800">
                        <a:solidFill>
                          <a:srgbClr val="000000"/>
                        </a:solidFill>
                        <a:effectLst/>
                        <a:latin typeface="NEU-BZ-S92"/>
                        <a:ea typeface="方正书宋_GBK"/>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a:t>
                      </a:r>
                      <a:endParaRPr lang="zh-CN" sz="2800">
                        <a:solidFill>
                          <a:srgbClr val="000000"/>
                        </a:solidFill>
                        <a:effectLst/>
                        <a:latin typeface="NEU-BZ-S92"/>
                        <a:ea typeface="方正书宋_GBK"/>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a:t>
                      </a:r>
                      <a:endParaRPr lang="zh-CN" sz="2800">
                        <a:solidFill>
                          <a:srgbClr val="000000"/>
                        </a:solidFill>
                        <a:effectLst/>
                        <a:latin typeface="NEU-BZ-S92"/>
                        <a:ea typeface="方正书宋_GBK"/>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9</a:t>
                      </a:r>
                      <a:endParaRPr lang="zh-CN" sz="2800">
                        <a:solidFill>
                          <a:srgbClr val="000000"/>
                        </a:solidFill>
                        <a:effectLst/>
                        <a:latin typeface="NEU-BZ-S92"/>
                        <a:ea typeface="方正书宋_GBK"/>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endParaRPr lang="zh-CN" sz="2800">
                        <a:solidFill>
                          <a:srgbClr val="000000"/>
                        </a:solidFill>
                        <a:effectLst/>
                        <a:latin typeface="NEU-BZ-S92"/>
                        <a:ea typeface="方正书宋_GBK"/>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spcAft>
                          <a:spcPts val="0"/>
                        </a:spcAft>
                        <a:tabLst>
                          <a:tab pos="1188085" algn="l"/>
                          <a:tab pos="2163445" algn="l"/>
                          <a:tab pos="3142615" algn="l"/>
                          <a:tab pos="4190365" algn="l"/>
                        </a:tabLst>
                      </a:pPr>
                      <a:r>
                        <a:rPr lang="zh-CN" sz="2800">
                          <a:solidFill>
                            <a:srgbClr val="000000"/>
                          </a:solidFill>
                          <a:effectLst/>
                          <a:latin typeface="Arial" panose="020B0604020202020204" pitchFamily="34" charset="0"/>
                          <a:ea typeface="黑体" panose="02010609060101010101" pitchFamily="49" charset="-122"/>
                          <a:cs typeface="Times New Roman" panose="02020603050405020304" pitchFamily="18" charset="0"/>
                        </a:rPr>
                        <a:t>温度</a:t>
                      </a:r>
                      <a:r>
                        <a:rPr lang="en-US" sz="28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800">
                          <a:solidFill>
                            <a:srgbClr val="000000"/>
                          </a:solidFill>
                          <a:effectLst/>
                          <a:latin typeface="NEU-BZ-S92"/>
                          <a:ea typeface="宋体" panose="02010600030101010101" pitchFamily="2" charset="-122"/>
                          <a:cs typeface="宋体" panose="02010600030101010101" pitchFamily="2" charset="-122"/>
                        </a:rPr>
                        <a:t>℃</a:t>
                      </a:r>
                      <a:endParaRPr lang="zh-CN" sz="2800">
                        <a:solidFill>
                          <a:srgbClr val="000000"/>
                        </a:solidFill>
                        <a:effectLst/>
                        <a:latin typeface="NEU-BZ-S92"/>
                        <a:ea typeface="方正书宋_GBK"/>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90</a:t>
                      </a:r>
                      <a:endParaRPr lang="zh-CN" sz="2800">
                        <a:solidFill>
                          <a:srgbClr val="000000"/>
                        </a:solidFill>
                        <a:effectLst/>
                        <a:latin typeface="NEU-BZ-S92"/>
                        <a:ea typeface="方正书宋_GBK"/>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93</a:t>
                      </a:r>
                      <a:endParaRPr lang="zh-CN" sz="2800">
                        <a:solidFill>
                          <a:srgbClr val="000000"/>
                        </a:solidFill>
                        <a:effectLst/>
                        <a:latin typeface="NEU-BZ-S92"/>
                        <a:ea typeface="方正书宋_GBK"/>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95</a:t>
                      </a:r>
                      <a:endParaRPr lang="zh-CN" sz="2800">
                        <a:solidFill>
                          <a:srgbClr val="000000"/>
                        </a:solidFill>
                        <a:effectLst/>
                        <a:latin typeface="NEU-BZ-S92"/>
                        <a:ea typeface="方正书宋_GBK"/>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96</a:t>
                      </a:r>
                      <a:endParaRPr lang="zh-CN" sz="2800">
                        <a:solidFill>
                          <a:srgbClr val="000000"/>
                        </a:solidFill>
                        <a:effectLst/>
                        <a:latin typeface="NEU-BZ-S92"/>
                        <a:ea typeface="方正书宋_GBK"/>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97</a:t>
                      </a:r>
                      <a:endParaRPr lang="zh-CN" sz="2800">
                        <a:solidFill>
                          <a:srgbClr val="000000"/>
                        </a:solidFill>
                        <a:effectLst/>
                        <a:latin typeface="NEU-BZ-S92"/>
                        <a:ea typeface="方正书宋_GBK"/>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98</a:t>
                      </a:r>
                      <a:endParaRPr lang="zh-CN" sz="2800">
                        <a:solidFill>
                          <a:srgbClr val="000000"/>
                        </a:solidFill>
                        <a:effectLst/>
                        <a:latin typeface="NEU-BZ-S92"/>
                        <a:ea typeface="方正书宋_GBK"/>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99</a:t>
                      </a:r>
                      <a:endParaRPr lang="zh-CN" sz="2800">
                        <a:solidFill>
                          <a:srgbClr val="000000"/>
                        </a:solidFill>
                        <a:effectLst/>
                        <a:latin typeface="NEU-BZ-S92"/>
                        <a:ea typeface="方正书宋_GBK"/>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99</a:t>
                      </a:r>
                      <a:endParaRPr lang="zh-CN" sz="2800">
                        <a:solidFill>
                          <a:srgbClr val="000000"/>
                        </a:solidFill>
                        <a:effectLst/>
                        <a:latin typeface="NEU-BZ-S92"/>
                        <a:ea typeface="方正书宋_GBK"/>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99</a:t>
                      </a:r>
                      <a:endParaRPr lang="zh-CN" sz="2800">
                        <a:solidFill>
                          <a:srgbClr val="000000"/>
                        </a:solidFill>
                        <a:effectLst/>
                        <a:latin typeface="NEU-BZ-S92"/>
                        <a:ea typeface="方正书宋_GBK"/>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a:spcAft>
                          <a:spcPts val="0"/>
                        </a:spcAft>
                        <a:tabLst>
                          <a:tab pos="1188085" algn="l"/>
                          <a:tab pos="2163445" algn="l"/>
                          <a:tab pos="3142615" algn="l"/>
                          <a:tab pos="4190365" algn="l"/>
                        </a:tabLst>
                      </a:pP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99</a:t>
                      </a:r>
                      <a:endParaRPr lang="zh-CN" sz="2800" dirty="0">
                        <a:solidFill>
                          <a:srgbClr val="000000"/>
                        </a:solidFill>
                        <a:effectLst/>
                        <a:latin typeface="NEU-BZ-S92"/>
                        <a:ea typeface="方正书宋_GBK"/>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a:spcAft>
                          <a:spcPts val="0"/>
                        </a:spcAft>
                        <a:tabLst>
                          <a:tab pos="1188085" algn="l"/>
                          <a:tab pos="2163445" algn="l"/>
                          <a:tab pos="3142615" algn="l"/>
                          <a:tab pos="4190365" algn="l"/>
                        </a:tabLst>
                      </a:pP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99</a:t>
                      </a:r>
                      <a:endParaRPr lang="zh-CN" sz="2800" dirty="0">
                        <a:solidFill>
                          <a:srgbClr val="000000"/>
                        </a:solidFill>
                        <a:effectLst/>
                        <a:latin typeface="NEU-BZ-S92"/>
                        <a:ea typeface="方正书宋_GBK"/>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r>
            </a:tbl>
          </a:graphicData>
        </a:graphic>
      </p:graphicFrame>
      <p:sp>
        <p:nvSpPr>
          <p:cNvPr id="2" name="矩形 1"/>
          <p:cNvSpPr>
            <a:spLocks noChangeAspect="1"/>
          </p:cNvSpPr>
          <p:nvPr/>
        </p:nvSpPr>
        <p:spPr>
          <a:xfrm>
            <a:off x="7181193" y="574771"/>
            <a:ext cx="633507" cy="600229"/>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丙</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pic>
        <p:nvPicPr>
          <p:cNvPr id="14" name="XW8QXR64.eps" descr="id:2147485462;FounderCES"/>
          <p:cNvPicPr/>
          <p:nvPr/>
        </p:nvPicPr>
        <p:blipFill>
          <a:blip r:embed="rId5">
            <a:clrChange>
              <a:clrFrom>
                <a:srgbClr val="FFFFFF"/>
              </a:clrFrom>
              <a:clrTo>
                <a:srgbClr val="FFFFFF">
                  <a:alpha val="0"/>
                </a:srgbClr>
              </a:clrTo>
            </a:clrChange>
            <a:duotone>
              <a:schemeClr val="accent2">
                <a:shade val="45000"/>
                <a:satMod val="135000"/>
              </a:schemeClr>
              <a:prstClr val="white"/>
            </a:duotone>
          </a:blip>
          <a:stretch>
            <a:fillRect/>
          </a:stretch>
        </p:blipFill>
        <p:spPr>
          <a:xfrm>
            <a:off x="1612637" y="2320745"/>
            <a:ext cx="3516411" cy="2536677"/>
          </a:xfrm>
          <a:prstGeom prst="rect">
            <a:avLst/>
          </a:prstGeom>
        </p:spPr>
      </p:pic>
    </p:spTree>
    <p:extLst>
      <p:ext uri="{BB962C8B-B14F-4D97-AF65-F5344CB8AC3E}">
        <p14:creationId xmlns:p14="http://schemas.microsoft.com/office/powerpoint/2010/main" val="78401337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randombar(horizontal)">
                                      <p:cBhvr>
                                        <p:cTn id="1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2030072"/>
            <a:ext cx="11430000" cy="171252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dirty="0">
                <a:solidFill>
                  <a:srgbClr val="000000"/>
                </a:solidFill>
                <a:latin typeface="Times New Roman" panose="02020603050405020304" pitchFamily="18" charset="0"/>
                <a:cs typeface="Times New Roman" panose="02020603050405020304" pitchFamily="18" charset="0"/>
              </a:rPr>
              <a:t>(3)</a:t>
            </a:r>
            <a:r>
              <a:rPr lang="zh-CN" altLang="zh-CN" sz="2800" dirty="0">
                <a:solidFill>
                  <a:srgbClr val="000000"/>
                </a:solidFill>
                <a:latin typeface="Times New Roman" panose="02020603050405020304" pitchFamily="18" charset="0"/>
                <a:cs typeface="Times New Roman" panose="02020603050405020304" pitchFamily="18" charset="0"/>
              </a:rPr>
              <a:t>分析实验现象和数据可知</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水的沸点</a:t>
            </a:r>
            <a:r>
              <a:rPr lang="zh-CN" altLang="zh-CN" sz="2800" dirty="0" smtClean="0">
                <a:solidFill>
                  <a:srgbClr val="000000"/>
                </a:solidFill>
                <a:latin typeface="Times New Roman" panose="02020603050405020304" pitchFamily="18" charset="0"/>
                <a:cs typeface="Times New Roman" panose="02020603050405020304" pitchFamily="18" charset="0"/>
              </a:rPr>
              <a:t>是</a:t>
            </a:r>
            <a:r>
              <a:rPr lang="en-US" altLang="zh-CN" sz="2800" i="1" dirty="0">
                <a:solidFill>
                  <a:srgbClr val="000000"/>
                </a:solidFill>
                <a:latin typeface="Times New Roman" panose="02020603050405020304" pitchFamily="18" charset="0"/>
                <a:cs typeface="Times New Roman" panose="02020603050405020304" pitchFamily="18" charset="0"/>
              </a:rPr>
              <a:t>____________</a:t>
            </a:r>
            <a:r>
              <a:rPr lang="zh-CN" altLang="zh-CN" sz="2800" dirty="0" smtClean="0">
                <a:solidFill>
                  <a:srgbClr val="000000"/>
                </a:solidFill>
                <a:latin typeface="Times New Roman" panose="02020603050405020304" pitchFamily="18" charset="0"/>
                <a:cs typeface="Times New Roman" panose="02020603050405020304" pitchFamily="18" charset="0"/>
              </a:rPr>
              <a:t>。</a:t>
            </a:r>
            <a:r>
              <a:rPr lang="en-US" altLang="zh-CN" sz="2800" dirty="0">
                <a:solidFill>
                  <a:srgbClr val="000000"/>
                </a:solidFill>
                <a:latin typeface="Times New Roman" panose="02020603050405020304" pitchFamily="18" charset="0"/>
                <a:cs typeface="Times New Roman" panose="02020603050405020304" pitchFamily="18" charset="0"/>
              </a:rPr>
              <a:t> </a:t>
            </a:r>
            <a:endParaRPr lang="zh-CN" altLang="zh-CN" sz="2800" dirty="0">
              <a:solidFill>
                <a:srgbClr val="000000"/>
              </a:solidFill>
              <a:latin typeface="NEU-BZ-S92"/>
              <a:ea typeface="方正书宋_GBK"/>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dirty="0">
                <a:solidFill>
                  <a:srgbClr val="000000"/>
                </a:solidFill>
                <a:latin typeface="Times New Roman" panose="02020603050405020304" pitchFamily="18" charset="0"/>
                <a:cs typeface="Times New Roman" panose="02020603050405020304" pitchFamily="18" charset="0"/>
              </a:rPr>
              <a:t>(4)</a:t>
            </a:r>
            <a:r>
              <a:rPr lang="zh-CN" altLang="zh-CN" sz="2800" dirty="0">
                <a:solidFill>
                  <a:srgbClr val="000000"/>
                </a:solidFill>
                <a:latin typeface="Times New Roman" panose="02020603050405020304" pitchFamily="18" charset="0"/>
                <a:cs typeface="Times New Roman" panose="02020603050405020304" pitchFamily="18" charset="0"/>
              </a:rPr>
              <a:t>评估实验过程</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实验所用的时间太长</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请提出一条缩短实验时间的有效措施</a:t>
            </a:r>
            <a:r>
              <a:rPr lang="en-US" altLang="zh-CN" sz="2800" dirty="0" smtClean="0">
                <a:solidFill>
                  <a:srgbClr val="000000"/>
                </a:solidFill>
                <a:latin typeface="Times New Roman" panose="02020603050405020304" pitchFamily="18" charset="0"/>
                <a:cs typeface="Times New Roman" panose="02020603050405020304" pitchFamily="18" charset="0"/>
              </a:rPr>
              <a:t>:</a:t>
            </a:r>
            <a:r>
              <a:rPr lang="en-US" altLang="zh-CN" sz="2800" i="1" dirty="0" smtClean="0">
                <a:solidFill>
                  <a:srgbClr val="000000"/>
                </a:solidFill>
                <a:latin typeface="Times New Roman" panose="02020603050405020304" pitchFamily="18" charset="0"/>
                <a:cs typeface="Times New Roman" panose="02020603050405020304" pitchFamily="18" charset="0"/>
              </a:rPr>
              <a:t>____________________</a:t>
            </a:r>
            <a:r>
              <a:rPr lang="zh-CN" altLang="zh-CN" sz="2800" dirty="0" smtClean="0">
                <a:solidFill>
                  <a:srgbClr val="000000"/>
                </a:solidFill>
                <a:latin typeface="Times New Roman" panose="02020603050405020304" pitchFamily="18" charset="0"/>
                <a:cs typeface="Times New Roman" panose="02020603050405020304" pitchFamily="18" charset="0"/>
              </a:rPr>
              <a:t>。</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合理即可</a:t>
            </a:r>
            <a:r>
              <a:rPr lang="en-US" altLang="zh-CN" sz="2800" dirty="0">
                <a:solidFill>
                  <a:srgbClr val="000000"/>
                </a:solidFill>
                <a:latin typeface="Times New Roman" panose="02020603050405020304" pitchFamily="18" charset="0"/>
                <a:cs typeface="Times New Roman" panose="02020603050405020304" pitchFamily="18" charset="0"/>
              </a:rPr>
              <a:t>)</a:t>
            </a:r>
            <a:r>
              <a:rPr lang="en-US" altLang="zh-CN" sz="2800" dirty="0">
                <a:solidFill>
                  <a:srgbClr val="000000"/>
                </a:solidFill>
                <a:latin typeface="宋体" panose="02010600030101010101" pitchFamily="2" charset="-122"/>
                <a:ea typeface="方正书宋_GBK"/>
                <a:cs typeface="Times New Roman" panose="02020603050405020304" pitchFamily="18" charset="0"/>
              </a:rPr>
              <a:t> </a:t>
            </a:r>
            <a:endParaRPr lang="zh-CN" altLang="zh-CN" sz="2800" dirty="0">
              <a:solidFill>
                <a:srgbClr val="000000"/>
              </a:solidFill>
              <a:effectLst/>
              <a:latin typeface="NEU-BZ-S92"/>
              <a:ea typeface="方正书宋_GBK"/>
              <a:cs typeface="Times New Roman" panose="02020603050405020304" pitchFamily="18" charset="0"/>
            </a:endParaRPr>
          </a:p>
        </p:txBody>
      </p:sp>
      <p:sp>
        <p:nvSpPr>
          <p:cNvPr id="3" name="矩形 2"/>
          <p:cNvSpPr>
            <a:spLocks noChangeAspect="1"/>
          </p:cNvSpPr>
          <p:nvPr/>
        </p:nvSpPr>
        <p:spPr>
          <a:xfrm>
            <a:off x="7149662" y="2051092"/>
            <a:ext cx="1074333" cy="604909"/>
          </a:xfrm>
          <a:prstGeom prst="rect">
            <a:avLst/>
          </a:prstGeom>
        </p:spPr>
        <p:txBody>
          <a:bodyPr wrap="none">
            <a:spAutoFit/>
          </a:bodyPr>
          <a:lstStyle/>
          <a:p>
            <a:pPr>
              <a:lnSpc>
                <a:spcPct val="130000"/>
              </a:lnSpc>
            </a:pPr>
            <a:r>
              <a:rPr lang="en-US" altLang="zh-CN" sz="2800" dirty="0">
                <a:solidFill>
                  <a:srgbClr val="FF0000"/>
                </a:solidFill>
                <a:latin typeface="Times New Roman" panose="02020603050405020304" pitchFamily="18" charset="0"/>
              </a:rPr>
              <a:t>99 </a:t>
            </a:r>
            <a:r>
              <a:rPr lang="zh-CN" altLang="zh-CN" sz="2800" dirty="0" smtClean="0">
                <a:solidFill>
                  <a:srgbClr val="FF0000"/>
                </a:solidFill>
                <a:cs typeface="宋体" panose="02010600030101010101" pitchFamily="2" charset="-122"/>
              </a:rPr>
              <a:t>℃</a:t>
            </a:r>
            <a:r>
              <a:rPr lang="en-US" altLang="zh-CN" sz="2800" dirty="0" smtClean="0">
                <a:solidFill>
                  <a:srgbClr val="FF0000"/>
                </a:solidFill>
                <a:cs typeface="宋体" panose="02010600030101010101" pitchFamily="2" charset="-122"/>
              </a:rPr>
              <a:t> </a:t>
            </a:r>
            <a:endParaRPr lang="zh-CN" altLang="en-US" sz="2800" dirty="0"/>
          </a:p>
        </p:txBody>
      </p:sp>
      <p:sp>
        <p:nvSpPr>
          <p:cNvPr id="4" name="矩形 3"/>
          <p:cNvSpPr>
            <a:spLocks noChangeAspect="1"/>
          </p:cNvSpPr>
          <p:nvPr/>
        </p:nvSpPr>
        <p:spPr>
          <a:xfrm>
            <a:off x="1999593" y="3121636"/>
            <a:ext cx="1710725" cy="652486"/>
          </a:xfrm>
          <a:prstGeom prst="rect">
            <a:avLst/>
          </a:prstGeom>
        </p:spPr>
        <p:txBody>
          <a:bodyPr wrap="none">
            <a:spAutoFit/>
          </a:bodyPr>
          <a:lstStyle/>
          <a:p>
            <a:pPr>
              <a:lnSpc>
                <a:spcPct val="130000"/>
              </a:lnSpc>
            </a:pPr>
            <a:r>
              <a:rPr lang="zh-CN" altLang="zh-CN" sz="2800" dirty="0">
                <a:solidFill>
                  <a:srgbClr val="FF0000"/>
                </a:solidFill>
                <a:latin typeface="Times New Roman" panose="02020603050405020304" pitchFamily="18" charset="0"/>
                <a:cs typeface="Times New Roman" panose="02020603050405020304" pitchFamily="18" charset="0"/>
              </a:rPr>
              <a:t>减少</a:t>
            </a:r>
            <a:r>
              <a:rPr lang="zh-CN" altLang="zh-CN" sz="2800" dirty="0" smtClean="0">
                <a:solidFill>
                  <a:srgbClr val="FF0000"/>
                </a:solidFill>
                <a:latin typeface="Times New Roman" panose="02020603050405020304" pitchFamily="18" charset="0"/>
                <a:cs typeface="Times New Roman" panose="02020603050405020304" pitchFamily="18" charset="0"/>
              </a:rPr>
              <a:t>水量</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Tree>
    <p:extLst>
      <p:ext uri="{BB962C8B-B14F-4D97-AF65-F5344CB8AC3E}">
        <p14:creationId xmlns:p14="http://schemas.microsoft.com/office/powerpoint/2010/main" val="71960580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a:spLocks noChangeAspect="1"/>
          </p:cNvSpPr>
          <p:nvPr/>
        </p:nvSpPr>
        <p:spPr>
          <a:xfrm>
            <a:off x="381000" y="244886"/>
            <a:ext cx="11430000" cy="5635132"/>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dirty="0">
                <a:solidFill>
                  <a:srgbClr val="FF0000"/>
                </a:solidFill>
                <a:latin typeface="Arial" panose="020B0604020202020204" pitchFamily="34" charset="0"/>
                <a:ea typeface="黑体" panose="02010609060101010101" pitchFamily="49" charset="-122"/>
                <a:cs typeface="Times New Roman" panose="02020603050405020304" pitchFamily="18" charset="0"/>
              </a:rPr>
              <a:t>解析</a:t>
            </a:r>
            <a:r>
              <a:rPr lang="en-US" altLang="zh-CN" sz="2800" dirty="0">
                <a:solidFill>
                  <a:srgbClr val="FF0000"/>
                </a:solidFill>
                <a:latin typeface="Arial" panose="020B0604020202020204" pitchFamily="34" charset="0"/>
                <a:ea typeface="黑体" panose="02010609060101010101" pitchFamily="49" charset="-122"/>
                <a:cs typeface="Times New Roman" panose="02020603050405020304" pitchFamily="18" charset="0"/>
              </a:rPr>
              <a:t>:</a:t>
            </a:r>
            <a:r>
              <a:rPr lang="en-US" altLang="zh-CN" sz="2800" dirty="0">
                <a:solidFill>
                  <a:srgbClr val="000000"/>
                </a:solidFill>
                <a:latin typeface="Times New Roman" panose="02020603050405020304" pitchFamily="18" charset="0"/>
                <a:cs typeface="Times New Roman" panose="02020603050405020304" pitchFamily="18" charset="0"/>
              </a:rPr>
              <a:t>(1)</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实验时要用酒精灯外焰加热</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先固定铁圈的高度</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再调节温度计的高度</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组装实验装置要按自下而上的顺序。</a:t>
            </a:r>
            <a:r>
              <a:rPr lang="en-US" altLang="zh-CN" sz="2800" dirty="0">
                <a:solidFill>
                  <a:srgbClr val="000000"/>
                </a:solidFill>
                <a:latin typeface="Times New Roman" panose="02020603050405020304" pitchFamily="18" charset="0"/>
                <a:cs typeface="Times New Roman" panose="02020603050405020304" pitchFamily="18" charset="0"/>
              </a:rPr>
              <a:t>(2)</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水沸腾前上部水温低</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产生的气泡中的水蒸气在上升过程中会因为温度降低而液化进入水中</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使气泡逐渐变小</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水沸腾时上下水温一致</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不断有水汽化为水蒸气进入气泡</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气泡在上升过程中逐渐变大</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到水面破裂开来</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故题图丙表示水正在沸腾时水中气泡上升的情形。根据题表中数据进行描点</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然后将各点用平滑的曲线连接起来。</a:t>
            </a:r>
            <a:r>
              <a:rPr lang="en-US" altLang="zh-CN" sz="2800" dirty="0">
                <a:solidFill>
                  <a:srgbClr val="000000"/>
                </a:solidFill>
                <a:latin typeface="Times New Roman" panose="02020603050405020304" pitchFamily="18" charset="0"/>
                <a:cs typeface="Times New Roman" panose="02020603050405020304" pitchFamily="18" charset="0"/>
              </a:rPr>
              <a:t>(3)</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根据题表中数据可知</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当温度到达</a:t>
            </a:r>
            <a:r>
              <a:rPr lang="en-US" altLang="zh-CN" sz="2800" dirty="0">
                <a:solidFill>
                  <a:srgbClr val="000000"/>
                </a:solidFill>
                <a:latin typeface="Times New Roman" panose="02020603050405020304" pitchFamily="18" charset="0"/>
                <a:cs typeface="Times New Roman" panose="02020603050405020304" pitchFamily="18" charset="0"/>
              </a:rPr>
              <a:t>99</a:t>
            </a:r>
            <a:r>
              <a:rPr lang="en-US"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800" dirty="0">
                <a:solidFill>
                  <a:srgbClr val="000000"/>
                </a:solidFill>
                <a:latin typeface="NEU-BZ-S92" panose="02020503000000020003" pitchFamily="18" charset="-122"/>
                <a:cs typeface="宋体" panose="02010600030101010101" pitchFamily="2" charset="-122"/>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时就不再升高了</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所以温度不变时即为沸点</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水的沸点为</a:t>
            </a:r>
            <a:r>
              <a:rPr lang="en-US" altLang="zh-CN" sz="2800" dirty="0">
                <a:solidFill>
                  <a:srgbClr val="000000"/>
                </a:solidFill>
                <a:latin typeface="Times New Roman" panose="02020603050405020304" pitchFamily="18" charset="0"/>
                <a:cs typeface="Times New Roman" panose="02020603050405020304" pitchFamily="18" charset="0"/>
              </a:rPr>
              <a:t>99</a:t>
            </a:r>
            <a:r>
              <a:rPr lang="en-US"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800" dirty="0">
                <a:solidFill>
                  <a:srgbClr val="000000"/>
                </a:solidFill>
                <a:latin typeface="NEU-BZ-S92" panose="02020503000000020003" pitchFamily="18" charset="-122"/>
                <a:cs typeface="宋体" panose="02010600030101010101" pitchFamily="2" charset="-122"/>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sz="2800" dirty="0">
                <a:solidFill>
                  <a:srgbClr val="000000"/>
                </a:solidFill>
                <a:latin typeface="Times New Roman" panose="02020603050405020304" pitchFamily="18" charset="0"/>
                <a:cs typeface="Times New Roman" panose="02020603050405020304" pitchFamily="18" charset="0"/>
              </a:rPr>
              <a:t>(4)</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为了减少加热所用时间</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除了适当减少水量</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还可以给烧杯加盖</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减少热量的损失或适当提高水的初始温度。</a:t>
            </a:r>
            <a:endParaRPr lang="zh-CN" alt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p:txBody>
      </p:sp>
    </p:spTree>
    <p:extLst>
      <p:ext uri="{BB962C8B-B14F-4D97-AF65-F5344CB8AC3E}">
        <p14:creationId xmlns:p14="http://schemas.microsoft.com/office/powerpoint/2010/main" val="1488720298"/>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81000" y="1331224"/>
            <a:ext cx="11430000" cy="2813655"/>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dirty="0">
                <a:solidFill>
                  <a:srgbClr val="000000"/>
                </a:solidFill>
                <a:latin typeface="NEU-BZ-S92"/>
                <a:ea typeface="方正正黑简体"/>
                <a:cs typeface="Times New Roman" panose="02020603050405020304" pitchFamily="18" charset="0"/>
              </a:rPr>
              <a:t>规律总结</a:t>
            </a:r>
            <a:r>
              <a:rPr lang="en-US" altLang="zh-CN" sz="2800" dirty="0">
                <a:solidFill>
                  <a:srgbClr val="000000"/>
                </a:solidFill>
                <a:latin typeface="Times New Roman" panose="02020603050405020304" pitchFamily="18" charset="0"/>
                <a:cs typeface="Times New Roman" panose="02020603050405020304" pitchFamily="18" charset="0"/>
              </a:rPr>
              <a:t>(1)</a:t>
            </a:r>
            <a:r>
              <a:rPr lang="zh-CN" altLang="zh-CN" sz="28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水在沸腾前</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底部气泡在上升过程中不断减小</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水在沸腾时</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底部气泡在上升过程中不断增大。</a:t>
            </a:r>
            <a:endParaRPr lang="zh-CN" altLang="zh-CN" sz="2800" dirty="0">
              <a:solidFill>
                <a:srgbClr val="000000"/>
              </a:solidFill>
              <a:latin typeface="NEU-BZ-S92"/>
              <a:ea typeface="方正书宋_GBK"/>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dirty="0">
                <a:solidFill>
                  <a:srgbClr val="000000"/>
                </a:solidFill>
                <a:latin typeface="Times New Roman" panose="02020603050405020304" pitchFamily="18" charset="0"/>
                <a:cs typeface="Times New Roman" panose="02020603050405020304" pitchFamily="18" charset="0"/>
              </a:rPr>
              <a:t>(2)</a:t>
            </a:r>
            <a:r>
              <a:rPr lang="zh-CN" altLang="zh-CN" sz="28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液体在沸腾过程中</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不断吸收热量</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但温度保持不变。</a:t>
            </a:r>
            <a:endParaRPr lang="zh-CN" altLang="zh-CN" sz="2800" dirty="0">
              <a:solidFill>
                <a:srgbClr val="000000"/>
              </a:solidFill>
              <a:latin typeface="NEU-BZ-S92"/>
              <a:ea typeface="方正书宋_GBK"/>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dirty="0">
                <a:solidFill>
                  <a:srgbClr val="000000"/>
                </a:solidFill>
                <a:latin typeface="Times New Roman" panose="02020603050405020304" pitchFamily="18" charset="0"/>
                <a:cs typeface="Times New Roman" panose="02020603050405020304" pitchFamily="18" charset="0"/>
              </a:rPr>
              <a:t>(3)</a:t>
            </a:r>
            <a:r>
              <a:rPr lang="zh-CN" altLang="zh-CN" sz="28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液体沸腾的条件是达到沸点</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且继续吸热</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故液体处在沸点温度时</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不一定沸腾。</a:t>
            </a:r>
            <a:endParaRPr lang="zh-CN" altLang="zh-CN" sz="2800" dirty="0">
              <a:solidFill>
                <a:srgbClr val="000000"/>
              </a:solidFill>
              <a:effectLst/>
              <a:latin typeface="NEU-BZ-S92"/>
              <a:ea typeface="方正书宋_GBK"/>
              <a:cs typeface="Times New Roman" panose="02020603050405020304" pitchFamily="18" charset="0"/>
            </a:endParaRPr>
          </a:p>
        </p:txBody>
      </p:sp>
    </p:spTree>
    <p:extLst>
      <p:ext uri="{BB962C8B-B14F-4D97-AF65-F5344CB8AC3E}">
        <p14:creationId xmlns:p14="http://schemas.microsoft.com/office/powerpoint/2010/main" val="415291836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309702"/>
            <a:ext cx="11430000" cy="1133195"/>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dirty="0">
                <a:solidFill>
                  <a:srgbClr val="000000"/>
                </a:solidFill>
                <a:latin typeface="Arial" panose="020B0604020202020204" pitchFamily="34" charset="0"/>
                <a:ea typeface="黑体" panose="02010609060101010101" pitchFamily="49" charset="-122"/>
                <a:cs typeface="Times New Roman" panose="02020603050405020304" pitchFamily="18" charset="0"/>
              </a:rPr>
              <a:t>【对点训练</a:t>
            </a:r>
            <a:r>
              <a:rPr lang="en-US" altLang="zh-CN" sz="2800" b="1" dirty="0">
                <a:solidFill>
                  <a:srgbClr val="000000"/>
                </a:solidFill>
                <a:latin typeface="Times New Roman" panose="02020603050405020304" pitchFamily="18" charset="0"/>
                <a:cs typeface="Times New Roman" panose="02020603050405020304" pitchFamily="18" charset="0"/>
              </a:rPr>
              <a:t>1</a:t>
            </a:r>
            <a:r>
              <a:rPr lang="zh-CN" altLang="zh-CN" sz="2800" dirty="0">
                <a:solidFill>
                  <a:srgbClr val="000000"/>
                </a:solidFill>
                <a:latin typeface="Arial" panose="020B0604020202020204" pitchFamily="34" charset="0"/>
                <a:ea typeface="黑体" panose="02010609060101010101" pitchFamily="49" charset="-122"/>
                <a:cs typeface="Times New Roman" panose="02020603050405020304" pitchFamily="18" charset="0"/>
              </a:rPr>
              <a:t>】</a:t>
            </a:r>
            <a:r>
              <a:rPr lang="zh-CN" altLang="zh-CN" sz="2800" dirty="0">
                <a:solidFill>
                  <a:srgbClr val="000000"/>
                </a:solidFill>
                <a:latin typeface="NEU-BZ-S92"/>
                <a:ea typeface="Arial" panose="020B0604020202020204" pitchFamily="34" charset="0"/>
                <a:cs typeface="Times New Roman" panose="02020603050405020304" pitchFamily="18" charset="0"/>
              </a:rPr>
              <a:t> </a:t>
            </a:r>
            <a:r>
              <a:rPr lang="zh-CN" altLang="zh-CN" sz="2800" dirty="0">
                <a:solidFill>
                  <a:srgbClr val="000000"/>
                </a:solidFill>
                <a:latin typeface="Times New Roman" panose="02020603050405020304" pitchFamily="18" charset="0"/>
                <a:cs typeface="Times New Roman" panose="02020603050405020304" pitchFamily="18" charset="0"/>
              </a:rPr>
              <a:t>小玲在</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探究水沸腾时温度变化的特点</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的实验中</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设计了如图甲所示的实验装置图。</a:t>
            </a:r>
            <a:endParaRPr lang="zh-CN" altLang="zh-CN" sz="2800" dirty="0">
              <a:solidFill>
                <a:srgbClr val="000000"/>
              </a:solidFill>
              <a:effectLst/>
              <a:latin typeface="NEU-BZ-S92"/>
              <a:ea typeface="方正书宋_GBK"/>
              <a:cs typeface="Times New Roman" panose="02020603050405020304" pitchFamily="18" charset="0"/>
            </a:endParaRPr>
          </a:p>
        </p:txBody>
      </p:sp>
      <p:pic>
        <p:nvPicPr>
          <p:cNvPr id="4" name="XW8QXR65.eps" descr="id:2147494228;FounderCES"/>
          <p:cNvPicPr/>
          <p:nvPr/>
        </p:nvPicPr>
        <p:blipFill>
          <a:blip r:embed="rId2">
            <a:clrChange>
              <a:clrFrom>
                <a:srgbClr val="FFFFFF"/>
              </a:clrFrom>
              <a:clrTo>
                <a:srgbClr val="FFFFFF">
                  <a:alpha val="0"/>
                </a:srgbClr>
              </a:clrTo>
            </a:clrChange>
          </a:blip>
          <a:stretch>
            <a:fillRect/>
          </a:stretch>
        </p:blipFill>
        <p:spPr>
          <a:xfrm>
            <a:off x="4403099" y="1442897"/>
            <a:ext cx="2599064" cy="2970548"/>
          </a:xfrm>
          <a:prstGeom prst="rect">
            <a:avLst/>
          </a:prstGeom>
        </p:spPr>
      </p:pic>
      <p:sp>
        <p:nvSpPr>
          <p:cNvPr id="5" name="矩形 4"/>
          <p:cNvSpPr>
            <a:spLocks noChangeAspect="1"/>
          </p:cNvSpPr>
          <p:nvPr/>
        </p:nvSpPr>
        <p:spPr>
          <a:xfrm>
            <a:off x="381000" y="4468482"/>
            <a:ext cx="11430000" cy="121264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dirty="0">
                <a:solidFill>
                  <a:srgbClr val="000000"/>
                </a:solidFill>
                <a:latin typeface="Times New Roman" panose="02020603050405020304" pitchFamily="18" charset="0"/>
                <a:cs typeface="Times New Roman" panose="02020603050405020304" pitchFamily="18" charset="0"/>
              </a:rPr>
              <a:t>(1)</a:t>
            </a:r>
            <a:r>
              <a:rPr lang="zh-CN" altLang="zh-CN" sz="2800" dirty="0">
                <a:solidFill>
                  <a:srgbClr val="000000"/>
                </a:solidFill>
                <a:latin typeface="Times New Roman" panose="02020603050405020304" pitchFamily="18" charset="0"/>
                <a:cs typeface="Times New Roman" panose="02020603050405020304" pitchFamily="18" charset="0"/>
              </a:rPr>
              <a:t>在烧杯上方盖有一个硬纸板</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这样做的目的</a:t>
            </a:r>
            <a:r>
              <a:rPr lang="zh-CN" altLang="zh-CN" sz="2800" dirty="0" smtClean="0">
                <a:solidFill>
                  <a:srgbClr val="000000"/>
                </a:solidFill>
                <a:latin typeface="Times New Roman" panose="02020603050405020304" pitchFamily="18" charset="0"/>
                <a:cs typeface="Times New Roman" panose="02020603050405020304" pitchFamily="18" charset="0"/>
              </a:rPr>
              <a:t>是</a:t>
            </a:r>
            <a:r>
              <a:rPr lang="en-US" altLang="zh-CN" sz="2800" i="1" dirty="0">
                <a:solidFill>
                  <a:srgbClr val="000000"/>
                </a:solidFill>
                <a:latin typeface="Times New Roman" panose="02020603050405020304" pitchFamily="18" charset="0"/>
                <a:cs typeface="Times New Roman" panose="02020603050405020304" pitchFamily="18" charset="0"/>
              </a:rPr>
              <a:t>_______________</a:t>
            </a:r>
            <a:r>
              <a:rPr lang="zh-CN" altLang="zh-CN" sz="2800" dirty="0" smtClean="0">
                <a:solidFill>
                  <a:srgbClr val="000000"/>
                </a:solidFill>
                <a:latin typeface="Times New Roman" panose="02020603050405020304" pitchFamily="18" charset="0"/>
                <a:cs typeface="Times New Roman" panose="02020603050405020304" pitchFamily="18" charset="0"/>
              </a:rPr>
              <a:t>。</a:t>
            </a:r>
            <a:r>
              <a:rPr lang="en-US" altLang="zh-CN" sz="2800" dirty="0">
                <a:solidFill>
                  <a:srgbClr val="000000"/>
                </a:solidFill>
                <a:latin typeface="Times New Roman" panose="02020603050405020304" pitchFamily="18" charset="0"/>
                <a:cs typeface="Times New Roman" panose="02020603050405020304" pitchFamily="18" charset="0"/>
              </a:rPr>
              <a:t> </a:t>
            </a:r>
            <a:endParaRPr lang="zh-CN" altLang="zh-CN" sz="2800" dirty="0">
              <a:solidFill>
                <a:srgbClr val="000000"/>
              </a:solidFill>
              <a:latin typeface="NEU-BZ-S92"/>
              <a:ea typeface="方正书宋_GBK"/>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dirty="0">
                <a:solidFill>
                  <a:srgbClr val="000000"/>
                </a:solidFill>
                <a:latin typeface="Times New Roman" panose="02020603050405020304" pitchFamily="18" charset="0"/>
                <a:cs typeface="Times New Roman" panose="02020603050405020304" pitchFamily="18" charset="0"/>
              </a:rPr>
              <a:t>(2)</a:t>
            </a:r>
            <a:r>
              <a:rPr lang="zh-CN" altLang="zh-CN" sz="2800" dirty="0">
                <a:solidFill>
                  <a:srgbClr val="000000"/>
                </a:solidFill>
                <a:latin typeface="Times New Roman" panose="02020603050405020304" pitchFamily="18" charset="0"/>
                <a:cs typeface="Times New Roman" panose="02020603050405020304" pitchFamily="18" charset="0"/>
              </a:rPr>
              <a:t>水中气泡如图乙所示时</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水</a:t>
            </a:r>
            <a:r>
              <a:rPr lang="en-US" altLang="zh-CN" sz="2800" i="1" dirty="0">
                <a:solidFill>
                  <a:srgbClr val="000000"/>
                </a:solidFill>
                <a:latin typeface="Times New Roman" panose="02020603050405020304" pitchFamily="18" charset="0"/>
                <a:cs typeface="Times New Roman" panose="02020603050405020304" pitchFamily="18" charset="0"/>
              </a:rPr>
              <a:t>__________</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选填</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没有沸腾</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或</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已经沸腾</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smtClean="0">
                <a:solidFill>
                  <a:srgbClr val="000000"/>
                </a:solidFill>
                <a:latin typeface="Times New Roman" panose="02020603050405020304" pitchFamily="18" charset="0"/>
                <a:cs typeface="Times New Roman" panose="02020603050405020304" pitchFamily="18" charset="0"/>
              </a:rPr>
              <a:t>。</a:t>
            </a:r>
            <a:endParaRPr lang="zh-CN" altLang="zh-CN" sz="2800" dirty="0">
              <a:solidFill>
                <a:srgbClr val="000000"/>
              </a:solidFill>
              <a:latin typeface="NEU-BZ-S92"/>
              <a:ea typeface="方正书宋_GBK"/>
              <a:cs typeface="Times New Roman" panose="02020603050405020304" pitchFamily="18" charset="0"/>
            </a:endParaRPr>
          </a:p>
        </p:txBody>
      </p:sp>
      <p:sp>
        <p:nvSpPr>
          <p:cNvPr id="3" name="矩形 2"/>
          <p:cNvSpPr>
            <a:spLocks noChangeAspect="1"/>
          </p:cNvSpPr>
          <p:nvPr/>
        </p:nvSpPr>
        <p:spPr>
          <a:xfrm>
            <a:off x="7843344" y="4478992"/>
            <a:ext cx="2428870" cy="600229"/>
          </a:xfrm>
          <a:prstGeom prst="rect">
            <a:avLst/>
          </a:prstGeom>
        </p:spPr>
        <p:txBody>
          <a:bodyPr wrap="none">
            <a:spAutoFit/>
          </a:bodyPr>
          <a:lstStyle/>
          <a:p>
            <a:pPr>
              <a:lnSpc>
                <a:spcPct val="130000"/>
              </a:lnSpc>
            </a:pPr>
            <a:r>
              <a:rPr lang="zh-CN" altLang="zh-CN" sz="2800" dirty="0">
                <a:solidFill>
                  <a:srgbClr val="FF0000"/>
                </a:solidFill>
                <a:latin typeface="Times New Roman" panose="02020603050405020304" pitchFamily="18" charset="0"/>
                <a:cs typeface="Times New Roman" panose="02020603050405020304" pitchFamily="18" charset="0"/>
              </a:rPr>
              <a:t>缩短</a:t>
            </a:r>
            <a:r>
              <a:rPr lang="zh-CN" altLang="zh-CN" sz="2800" dirty="0" smtClean="0">
                <a:solidFill>
                  <a:srgbClr val="FF0000"/>
                </a:solidFill>
                <a:latin typeface="Times New Roman" panose="02020603050405020304" pitchFamily="18" charset="0"/>
                <a:cs typeface="Times New Roman" panose="02020603050405020304" pitchFamily="18" charset="0"/>
              </a:rPr>
              <a:t>加热时间</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6" name="矩形 5"/>
          <p:cNvSpPr>
            <a:spLocks noChangeAspect="1"/>
          </p:cNvSpPr>
          <p:nvPr/>
        </p:nvSpPr>
        <p:spPr>
          <a:xfrm>
            <a:off x="4878798" y="5026102"/>
            <a:ext cx="1710725" cy="600229"/>
          </a:xfrm>
          <a:prstGeom prst="rect">
            <a:avLst/>
          </a:prstGeom>
        </p:spPr>
        <p:txBody>
          <a:bodyPr wrap="none">
            <a:spAutoFit/>
          </a:bodyPr>
          <a:lstStyle/>
          <a:p>
            <a:pPr>
              <a:lnSpc>
                <a:spcPct val="130000"/>
              </a:lnSpc>
            </a:pPr>
            <a:r>
              <a:rPr lang="zh-CN" altLang="zh-CN" sz="2800" dirty="0">
                <a:solidFill>
                  <a:srgbClr val="FF0000"/>
                </a:solidFill>
                <a:latin typeface="Times New Roman" panose="02020603050405020304" pitchFamily="18" charset="0"/>
                <a:cs typeface="Times New Roman" panose="02020603050405020304" pitchFamily="18" charset="0"/>
              </a:rPr>
              <a:t>已经</a:t>
            </a:r>
            <a:r>
              <a:rPr lang="zh-CN" altLang="zh-CN" sz="2800" dirty="0" smtClean="0">
                <a:solidFill>
                  <a:srgbClr val="FF0000"/>
                </a:solidFill>
                <a:latin typeface="Times New Roman" panose="02020603050405020304" pitchFamily="18" charset="0"/>
                <a:cs typeface="Times New Roman" panose="02020603050405020304" pitchFamily="18" charset="0"/>
              </a:rPr>
              <a:t>沸腾</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Tree>
    <p:extLst>
      <p:ext uri="{BB962C8B-B14F-4D97-AF65-F5344CB8AC3E}">
        <p14:creationId xmlns:p14="http://schemas.microsoft.com/office/powerpoint/2010/main" val="191490090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randombar(horizontal)">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81000" y="3257511"/>
            <a:ext cx="11430000" cy="2332946"/>
          </a:xfrm>
          <a:prstGeom prst="rect">
            <a:avLst/>
          </a:prstGeom>
        </p:spPr>
        <p:txBody>
          <a:bodyPr>
            <a:spAutoFit/>
          </a:bodyPr>
          <a:lstStyle/>
          <a:p>
            <a:pPr>
              <a:lnSpc>
                <a:spcPct val="130000"/>
              </a:lnSpc>
              <a:tabLst>
                <a:tab pos="1188085" algn="l"/>
                <a:tab pos="2163445" algn="l"/>
                <a:tab pos="3142615" algn="l"/>
                <a:tab pos="4190365" algn="l"/>
              </a:tabLst>
            </a:pPr>
            <a:r>
              <a:rPr lang="en-US" altLang="zh-CN" sz="2800" dirty="0">
                <a:solidFill>
                  <a:srgbClr val="000000"/>
                </a:solidFill>
                <a:latin typeface="Times New Roman" panose="02020603050405020304" pitchFamily="18" charset="0"/>
                <a:cs typeface="Times New Roman" panose="02020603050405020304" pitchFamily="18" charset="0"/>
              </a:rPr>
              <a:t>(3)</a:t>
            </a:r>
            <a:r>
              <a:rPr lang="zh-CN" altLang="zh-CN" sz="2800" dirty="0">
                <a:solidFill>
                  <a:srgbClr val="000000"/>
                </a:solidFill>
                <a:latin typeface="Times New Roman" panose="02020603050405020304" pitchFamily="18" charset="0"/>
                <a:cs typeface="Times New Roman" panose="02020603050405020304" pitchFamily="18" charset="0"/>
              </a:rPr>
              <a:t>水沸腾时</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温度计的示数如图丙所示</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水的沸点是</a:t>
            </a:r>
            <a:r>
              <a:rPr lang="en-US" altLang="zh-CN" sz="2800" i="1" dirty="0">
                <a:solidFill>
                  <a:srgbClr val="000000"/>
                </a:solidFill>
                <a:latin typeface="Times New Roman" panose="02020603050405020304" pitchFamily="18" charset="0"/>
                <a:cs typeface="Times New Roman" panose="02020603050405020304" pitchFamily="18" charset="0"/>
              </a:rPr>
              <a:t>__________</a:t>
            </a:r>
            <a:r>
              <a:rPr lang="zh-CN" altLang="zh-CN" sz="2800" dirty="0">
                <a:solidFill>
                  <a:srgbClr val="000000"/>
                </a:solidFill>
                <a:latin typeface="Times New Roman" panose="02020603050405020304" pitchFamily="18" charset="0"/>
                <a:cs typeface="Times New Roman" panose="02020603050405020304" pitchFamily="18" charset="0"/>
              </a:rPr>
              <a:t>。</a:t>
            </a:r>
            <a:r>
              <a:rPr lang="en-US" altLang="zh-CN" sz="2800" dirty="0">
                <a:solidFill>
                  <a:srgbClr val="000000"/>
                </a:solidFill>
                <a:latin typeface="Times New Roman" panose="02020603050405020304" pitchFamily="18" charset="0"/>
                <a:cs typeface="Times New Roman" panose="02020603050405020304" pitchFamily="18" charset="0"/>
              </a:rPr>
              <a:t> </a:t>
            </a:r>
            <a:endParaRPr lang="zh-CN" altLang="zh-CN" sz="2800" dirty="0">
              <a:solidFill>
                <a:srgbClr val="000000"/>
              </a:solidFill>
              <a:latin typeface="NEU-BZ-S92"/>
              <a:ea typeface="方正书宋_GBK"/>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dirty="0" smtClean="0">
                <a:solidFill>
                  <a:srgbClr val="000000"/>
                </a:solidFill>
                <a:latin typeface="Times New Roman" panose="02020603050405020304" pitchFamily="18" charset="0"/>
                <a:cs typeface="Times New Roman" panose="02020603050405020304" pitchFamily="18" charset="0"/>
              </a:rPr>
              <a:t>(</a:t>
            </a:r>
            <a:r>
              <a:rPr lang="en-US" altLang="zh-CN" sz="2800" dirty="0">
                <a:solidFill>
                  <a:srgbClr val="000000"/>
                </a:solidFill>
                <a:latin typeface="Times New Roman" panose="02020603050405020304" pitchFamily="18" charset="0"/>
                <a:cs typeface="Times New Roman" panose="02020603050405020304" pitchFamily="18" charset="0"/>
              </a:rPr>
              <a:t>4)</a:t>
            </a:r>
            <a:r>
              <a:rPr lang="zh-CN" altLang="zh-CN" sz="2800" dirty="0">
                <a:solidFill>
                  <a:srgbClr val="000000"/>
                </a:solidFill>
                <a:latin typeface="Times New Roman" panose="02020603050405020304" pitchFamily="18" charset="0"/>
                <a:cs typeface="Times New Roman" panose="02020603050405020304" pitchFamily="18" charset="0"/>
              </a:rPr>
              <a:t>如图丁所示</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试管和烧杯中均装有水</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用此方法进行加热</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试管中的</a:t>
            </a:r>
            <a:r>
              <a:rPr lang="zh-CN" altLang="zh-CN" sz="2800" dirty="0" smtClean="0">
                <a:solidFill>
                  <a:srgbClr val="000000"/>
                </a:solidFill>
                <a:latin typeface="Times New Roman" panose="02020603050405020304" pitchFamily="18" charset="0"/>
                <a:cs typeface="Times New Roman" panose="02020603050405020304" pitchFamily="18" charset="0"/>
              </a:rPr>
              <a:t>水</a:t>
            </a:r>
            <a:r>
              <a:rPr lang="en-US" altLang="zh-CN" sz="2800" i="1" dirty="0">
                <a:solidFill>
                  <a:srgbClr val="000000"/>
                </a:solidFill>
                <a:latin typeface="Times New Roman" panose="02020603050405020304" pitchFamily="18" charset="0"/>
                <a:cs typeface="Times New Roman" panose="02020603050405020304" pitchFamily="18" charset="0"/>
              </a:rPr>
              <a:t>__________</a:t>
            </a:r>
            <a:r>
              <a:rPr lang="zh-CN" altLang="zh-CN" sz="2800" dirty="0" smtClean="0">
                <a:solidFill>
                  <a:srgbClr val="000000"/>
                </a:solidFill>
                <a:latin typeface="Times New Roman" panose="02020603050405020304" pitchFamily="18" charset="0"/>
                <a:cs typeface="Times New Roman" panose="02020603050405020304" pitchFamily="18" charset="0"/>
              </a:rPr>
              <a:t>达到沸点</a:t>
            </a:r>
            <a:r>
              <a:rPr lang="en-US" altLang="zh-CN" sz="2800" dirty="0" smtClean="0">
                <a:solidFill>
                  <a:srgbClr val="000000"/>
                </a:solidFill>
                <a:latin typeface="Times New Roman" panose="02020603050405020304" pitchFamily="18" charset="0"/>
                <a:cs typeface="Times New Roman" panose="02020603050405020304" pitchFamily="18" charset="0"/>
              </a:rPr>
              <a:t>,</a:t>
            </a:r>
            <a:r>
              <a:rPr lang="en-US" altLang="zh-CN" sz="2800" i="1" dirty="0" smtClean="0">
                <a:solidFill>
                  <a:srgbClr val="000000"/>
                </a:solidFill>
                <a:latin typeface="Times New Roman" panose="02020603050405020304" pitchFamily="18" charset="0"/>
                <a:cs typeface="Times New Roman" panose="02020603050405020304" pitchFamily="18" charset="0"/>
              </a:rPr>
              <a:t> __________</a:t>
            </a:r>
            <a:r>
              <a:rPr lang="zh-CN" altLang="zh-CN" sz="2800" dirty="0" smtClean="0">
                <a:solidFill>
                  <a:srgbClr val="000000"/>
                </a:solidFill>
                <a:latin typeface="Times New Roman" panose="02020603050405020304" pitchFamily="18" charset="0"/>
                <a:cs typeface="Times New Roman" panose="02020603050405020304" pitchFamily="18" charset="0"/>
              </a:rPr>
              <a:t>继续吸热</a:t>
            </a:r>
            <a:r>
              <a:rPr lang="en-US" altLang="zh-CN" sz="2800" dirty="0" smtClean="0">
                <a:solidFill>
                  <a:srgbClr val="000000"/>
                </a:solidFill>
                <a:latin typeface="Times New Roman" panose="02020603050405020304" pitchFamily="18" charset="0"/>
                <a:cs typeface="Times New Roman" panose="02020603050405020304" pitchFamily="18" charset="0"/>
              </a:rPr>
              <a:t>,</a:t>
            </a:r>
            <a:r>
              <a:rPr lang="zh-CN" altLang="zh-CN" sz="2800" dirty="0" smtClean="0">
                <a:solidFill>
                  <a:srgbClr val="000000"/>
                </a:solidFill>
                <a:latin typeface="Times New Roman" panose="02020603050405020304" pitchFamily="18" charset="0"/>
                <a:cs typeface="Times New Roman" panose="02020603050405020304" pitchFamily="18" charset="0"/>
              </a:rPr>
              <a:t>所以</a:t>
            </a:r>
            <a:r>
              <a:rPr lang="en-US" altLang="zh-CN" sz="2800" i="1" dirty="0" smtClean="0">
                <a:solidFill>
                  <a:srgbClr val="000000"/>
                </a:solidFill>
                <a:latin typeface="Times New Roman" panose="02020603050405020304" pitchFamily="18" charset="0"/>
                <a:cs typeface="Times New Roman" panose="02020603050405020304" pitchFamily="18" charset="0"/>
              </a:rPr>
              <a:t>__________</a:t>
            </a:r>
            <a:r>
              <a:rPr lang="zh-CN" altLang="zh-CN" sz="2800" dirty="0" smtClean="0">
                <a:solidFill>
                  <a:srgbClr val="000000"/>
                </a:solidFill>
                <a:latin typeface="Times New Roman" panose="02020603050405020304" pitchFamily="18" charset="0"/>
                <a:cs typeface="Times New Roman" panose="02020603050405020304" pitchFamily="18" charset="0"/>
              </a:rPr>
              <a:t>沸腾。</a:t>
            </a:r>
            <a:r>
              <a:rPr lang="en-US" altLang="zh-CN" sz="2800" dirty="0" smtClean="0">
                <a:solidFill>
                  <a:srgbClr val="000000"/>
                </a:solidFill>
                <a:latin typeface="Times New Roman" panose="02020603050405020304" pitchFamily="18" charset="0"/>
                <a:cs typeface="Times New Roman" panose="02020603050405020304" pitchFamily="18" charset="0"/>
              </a:rPr>
              <a:t>(</a:t>
            </a:r>
            <a:r>
              <a:rPr lang="zh-CN" altLang="zh-CN" sz="2800" dirty="0" smtClean="0">
                <a:solidFill>
                  <a:srgbClr val="000000"/>
                </a:solidFill>
                <a:latin typeface="Times New Roman" panose="02020603050405020304" pitchFamily="18" charset="0"/>
                <a:cs typeface="Times New Roman" panose="02020603050405020304" pitchFamily="18" charset="0"/>
              </a:rPr>
              <a:t>以上三空均选填</a:t>
            </a:r>
            <a:r>
              <a:rPr lang="en-US" altLang="zh-CN" sz="2800" dirty="0" smtClean="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能</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或</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不能</a:t>
            </a:r>
            <a:r>
              <a:rPr lang="en-US" altLang="zh-CN" sz="2800" dirty="0">
                <a:solidFill>
                  <a:srgbClr val="000000"/>
                </a:solidFill>
                <a:latin typeface="Times New Roman" panose="02020603050405020304" pitchFamily="18" charset="0"/>
                <a:cs typeface="Times New Roman" panose="02020603050405020304" pitchFamily="18" charset="0"/>
              </a:rPr>
              <a:t>”)</a:t>
            </a:r>
            <a:r>
              <a:rPr lang="en-US" altLang="zh-CN" sz="2800" dirty="0">
                <a:solidFill>
                  <a:srgbClr val="000000"/>
                </a:solidFill>
                <a:latin typeface="宋体" panose="02010600030101010101" pitchFamily="2" charset="-122"/>
                <a:ea typeface="方正书宋_GBK"/>
                <a:cs typeface="Times New Roman" panose="02020603050405020304" pitchFamily="18" charset="0"/>
              </a:rPr>
              <a:t> </a:t>
            </a:r>
            <a:endParaRPr lang="zh-CN" altLang="zh-CN" sz="2800" dirty="0">
              <a:solidFill>
                <a:srgbClr val="000000"/>
              </a:solidFill>
              <a:effectLst/>
              <a:latin typeface="NEU-BZ-S92"/>
              <a:ea typeface="方正书宋_GBK"/>
              <a:cs typeface="Times New Roman" panose="02020603050405020304" pitchFamily="18" charset="0"/>
            </a:endParaRPr>
          </a:p>
        </p:txBody>
      </p:sp>
      <p:pic>
        <p:nvPicPr>
          <p:cNvPr id="6" name="XW8QXR66.eps" descr="id:2147494235;FounderCES"/>
          <p:cNvPicPr/>
          <p:nvPr/>
        </p:nvPicPr>
        <p:blipFill>
          <a:blip r:embed="rId2">
            <a:clrChange>
              <a:clrFrom>
                <a:srgbClr val="FFFFFF"/>
              </a:clrFrom>
              <a:clrTo>
                <a:srgbClr val="FFFFFF">
                  <a:alpha val="0"/>
                </a:srgbClr>
              </a:clrTo>
            </a:clrChange>
          </a:blip>
          <a:stretch>
            <a:fillRect/>
          </a:stretch>
        </p:blipFill>
        <p:spPr>
          <a:xfrm>
            <a:off x="4111710" y="194249"/>
            <a:ext cx="3121111" cy="2900717"/>
          </a:xfrm>
          <a:prstGeom prst="rect">
            <a:avLst/>
          </a:prstGeom>
        </p:spPr>
      </p:pic>
      <p:sp>
        <p:nvSpPr>
          <p:cNvPr id="2" name="矩形 1"/>
          <p:cNvSpPr>
            <a:spLocks noChangeAspect="1"/>
          </p:cNvSpPr>
          <p:nvPr/>
        </p:nvSpPr>
        <p:spPr>
          <a:xfrm>
            <a:off x="8442435" y="3278531"/>
            <a:ext cx="1074333" cy="604909"/>
          </a:xfrm>
          <a:prstGeom prst="rect">
            <a:avLst/>
          </a:prstGeom>
        </p:spPr>
        <p:txBody>
          <a:bodyPr wrap="none">
            <a:spAutoFit/>
          </a:bodyPr>
          <a:lstStyle/>
          <a:p>
            <a:pPr>
              <a:lnSpc>
                <a:spcPct val="130000"/>
              </a:lnSpc>
            </a:pPr>
            <a:r>
              <a:rPr lang="en-US" altLang="zh-CN" sz="2800" dirty="0">
                <a:solidFill>
                  <a:srgbClr val="FF0000"/>
                </a:solidFill>
                <a:latin typeface="Times New Roman" panose="02020603050405020304" pitchFamily="18" charset="0"/>
              </a:rPr>
              <a:t>98 </a:t>
            </a:r>
            <a:r>
              <a:rPr lang="zh-CN" altLang="zh-CN" sz="2800" dirty="0" smtClean="0">
                <a:solidFill>
                  <a:srgbClr val="FF0000"/>
                </a:solidFill>
                <a:cs typeface="宋体" panose="02010600030101010101" pitchFamily="2" charset="-122"/>
              </a:rPr>
              <a:t>℃</a:t>
            </a:r>
            <a:r>
              <a:rPr lang="en-US" altLang="zh-CN" sz="2800" dirty="0" smtClean="0">
                <a:solidFill>
                  <a:srgbClr val="FF0000"/>
                </a:solidFill>
                <a:cs typeface="宋体" panose="02010600030101010101" pitchFamily="2" charset="-122"/>
              </a:rPr>
              <a:t> </a:t>
            </a:r>
            <a:endParaRPr lang="zh-CN" altLang="en-US" sz="2800" dirty="0"/>
          </a:p>
        </p:txBody>
      </p:sp>
      <p:sp>
        <p:nvSpPr>
          <p:cNvPr id="4" name="矩形 3"/>
          <p:cNvSpPr>
            <a:spLocks noChangeAspect="1"/>
          </p:cNvSpPr>
          <p:nvPr/>
        </p:nvSpPr>
        <p:spPr>
          <a:xfrm>
            <a:off x="1022131" y="4370601"/>
            <a:ext cx="633507" cy="600229"/>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能</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5" name="矩形 4"/>
          <p:cNvSpPr>
            <a:spLocks noChangeAspect="1"/>
          </p:cNvSpPr>
          <p:nvPr/>
        </p:nvSpPr>
        <p:spPr>
          <a:xfrm>
            <a:off x="4232505" y="4365153"/>
            <a:ext cx="992579" cy="600229"/>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不能</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7" name="矩形 6"/>
          <p:cNvSpPr>
            <a:spLocks noChangeAspect="1"/>
          </p:cNvSpPr>
          <p:nvPr/>
        </p:nvSpPr>
        <p:spPr>
          <a:xfrm>
            <a:off x="8226436" y="4371434"/>
            <a:ext cx="992579" cy="600229"/>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不能</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Tree>
    <p:extLst>
      <p:ext uri="{BB962C8B-B14F-4D97-AF65-F5344CB8AC3E}">
        <p14:creationId xmlns:p14="http://schemas.microsoft.com/office/powerpoint/2010/main" val="92703093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randombar(horizontal)">
                                      <p:cBhvr>
                                        <p:cTn id="2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4500417" y="336338"/>
            <a:ext cx="2646878" cy="1107996"/>
          </a:xfrm>
          <a:prstGeom prst="rect">
            <a:avLst/>
          </a:prstGeom>
          <a:noFill/>
        </p:spPr>
        <p:txBody>
          <a:bodyPr wrap="none" lIns="91440" tIns="45720" rIns="91440" bIns="45720">
            <a:spAutoFit/>
            <a:scene3d>
              <a:camera prst="obliqueTopLeft"/>
              <a:lightRig rig="threePt" dir="t"/>
            </a:scene3d>
          </a:bodyPr>
          <a:lstStyle/>
          <a:p>
            <a:pPr algn="ctr"/>
            <a:r>
              <a:rPr lang="zh-CN" altLang="en-US" sz="6600" b="1" dirty="0" smtClean="0">
                <a:ln w="22225">
                  <a:solidFill>
                    <a:srgbClr val="ED7D31"/>
                  </a:solidFill>
                  <a:prstDash val="solid"/>
                </a:ln>
                <a:solidFill>
                  <a:srgbClr val="FFFF00"/>
                </a:solidFill>
                <a:effectLst>
                  <a:outerShdw blurRad="60007" dist="310007" dir="7680000" sy="30000" kx="1300200" algn="ctr" rotWithShape="0">
                    <a:prstClr val="black">
                      <a:alpha val="32000"/>
                    </a:prstClr>
                  </a:outerShdw>
                </a:effectLst>
              </a:rPr>
              <a:t>目    录</a:t>
            </a:r>
            <a:endParaRPr lang="zh-CN" altLang="en-US" sz="6600" b="1" dirty="0">
              <a:ln w="22225">
                <a:solidFill>
                  <a:srgbClr val="ED7D31"/>
                </a:solidFill>
                <a:prstDash val="solid"/>
              </a:ln>
              <a:solidFill>
                <a:srgbClr val="FFFF00"/>
              </a:solidFill>
              <a:effectLst>
                <a:outerShdw blurRad="60007" dist="310007" dir="7680000" sy="30000" kx="1300200" algn="ctr" rotWithShape="0">
                  <a:prstClr val="black">
                    <a:alpha val="32000"/>
                  </a:prstClr>
                </a:outerShdw>
              </a:effectLst>
            </a:endParaRPr>
          </a:p>
        </p:txBody>
      </p:sp>
      <p:sp>
        <p:nvSpPr>
          <p:cNvPr id="25" name="圆角矩形 24">
            <a:hlinkClick r:id="rId2" action="ppaction://hlinksldjump"/>
          </p:cNvPr>
          <p:cNvSpPr/>
          <p:nvPr/>
        </p:nvSpPr>
        <p:spPr>
          <a:xfrm>
            <a:off x="4053938" y="1992087"/>
            <a:ext cx="3995057" cy="762000"/>
          </a:xfrm>
          <a:prstGeom prst="roundRect">
            <a:avLst/>
          </a:prstGeom>
          <a:solidFill>
            <a:schemeClr val="accent6">
              <a:lumMod val="75000"/>
            </a:schemeClr>
          </a:solidFill>
          <a:effectLst>
            <a:outerShdw blurRad="76200" dir="13500000" sy="23000" kx="1200000" algn="br"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dirty="0" smtClean="0">
                <a:solidFill>
                  <a:prstClr val="white"/>
                </a:solidFill>
                <a:latin typeface="华文隶书" panose="02010800040101010101" pitchFamily="2" charset="-122"/>
                <a:ea typeface="华文隶书" panose="02010800040101010101" pitchFamily="2" charset="-122"/>
              </a:rPr>
              <a:t>目标</a:t>
            </a:r>
            <a:r>
              <a:rPr lang="en-US" altLang="zh-CN" sz="3600" dirty="0" smtClean="0">
                <a:solidFill>
                  <a:prstClr val="white"/>
                </a:solidFill>
                <a:latin typeface="华文隶书" panose="02010800040101010101" pitchFamily="2" charset="-122"/>
                <a:ea typeface="华文隶书" panose="02010800040101010101" pitchFamily="2" charset="-122"/>
              </a:rPr>
              <a:t>•</a:t>
            </a:r>
            <a:r>
              <a:rPr lang="zh-CN" altLang="en-US" sz="3600" dirty="0" smtClean="0">
                <a:solidFill>
                  <a:prstClr val="white"/>
                </a:solidFill>
                <a:latin typeface="华文隶书" panose="02010800040101010101" pitchFamily="2" charset="-122"/>
                <a:ea typeface="华文隶书" panose="02010800040101010101" pitchFamily="2" charset="-122"/>
              </a:rPr>
              <a:t>学习概览</a:t>
            </a:r>
            <a:endParaRPr lang="zh-CN" altLang="en-US" sz="3600" dirty="0">
              <a:solidFill>
                <a:prstClr val="white"/>
              </a:solidFill>
              <a:latin typeface="华文隶书" panose="02010800040101010101" pitchFamily="2" charset="-122"/>
              <a:ea typeface="华文隶书" panose="02010800040101010101" pitchFamily="2" charset="-122"/>
            </a:endParaRPr>
          </a:p>
        </p:txBody>
      </p:sp>
      <p:sp>
        <p:nvSpPr>
          <p:cNvPr id="26" name="圆角矩形 25">
            <a:hlinkClick r:id="rId3" action="ppaction://hlinksldjump"/>
          </p:cNvPr>
          <p:cNvSpPr/>
          <p:nvPr/>
        </p:nvSpPr>
        <p:spPr>
          <a:xfrm>
            <a:off x="4053938" y="3225639"/>
            <a:ext cx="3995057" cy="762000"/>
          </a:xfrm>
          <a:prstGeom prst="roundRect">
            <a:avLst/>
          </a:prstGeom>
          <a:solidFill>
            <a:schemeClr val="accent6">
              <a:lumMod val="75000"/>
            </a:schemeClr>
          </a:solidFill>
          <a:effectLst>
            <a:outerShdw blurRad="76200" dir="13500000" sy="23000" kx="1200000" algn="br"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dirty="0" smtClean="0">
                <a:solidFill>
                  <a:prstClr val="white"/>
                </a:solidFill>
                <a:latin typeface="华文隶书" panose="02010800040101010101" pitchFamily="2" charset="-122"/>
                <a:ea typeface="华文隶书" panose="02010800040101010101" pitchFamily="2" charset="-122"/>
              </a:rPr>
              <a:t>基础</a:t>
            </a:r>
            <a:r>
              <a:rPr lang="en-US" altLang="zh-CN" sz="3600" dirty="0" smtClean="0">
                <a:solidFill>
                  <a:prstClr val="white"/>
                </a:solidFill>
                <a:latin typeface="华文隶书" panose="02010800040101010101" pitchFamily="2" charset="-122"/>
                <a:ea typeface="华文隶书" panose="02010800040101010101" pitchFamily="2" charset="-122"/>
              </a:rPr>
              <a:t>•</a:t>
            </a:r>
            <a:r>
              <a:rPr lang="zh-CN" altLang="en-US" sz="3600" dirty="0" smtClean="0">
                <a:solidFill>
                  <a:prstClr val="white"/>
                </a:solidFill>
                <a:latin typeface="华文隶书" panose="02010800040101010101" pitchFamily="2" charset="-122"/>
                <a:ea typeface="华文隶书" panose="02010800040101010101" pitchFamily="2" charset="-122"/>
              </a:rPr>
              <a:t>自主预习</a:t>
            </a:r>
            <a:endParaRPr lang="zh-CN" altLang="en-US" sz="3600" dirty="0">
              <a:solidFill>
                <a:prstClr val="white"/>
              </a:solidFill>
              <a:latin typeface="华文隶书" panose="02010800040101010101" pitchFamily="2" charset="-122"/>
              <a:ea typeface="华文隶书" panose="02010800040101010101" pitchFamily="2" charset="-122"/>
            </a:endParaRPr>
          </a:p>
        </p:txBody>
      </p:sp>
      <p:sp>
        <p:nvSpPr>
          <p:cNvPr id="27" name="圆角矩形 26">
            <a:hlinkClick r:id="rId4" action="ppaction://hlinksldjump"/>
          </p:cNvPr>
          <p:cNvSpPr/>
          <p:nvPr/>
        </p:nvSpPr>
        <p:spPr>
          <a:xfrm>
            <a:off x="4053937" y="4459191"/>
            <a:ext cx="3995057" cy="762000"/>
          </a:xfrm>
          <a:prstGeom prst="roundRect">
            <a:avLst/>
          </a:prstGeom>
          <a:solidFill>
            <a:schemeClr val="accent6">
              <a:lumMod val="75000"/>
            </a:schemeClr>
          </a:solidFill>
          <a:effectLst>
            <a:outerShdw blurRad="76200" dir="13500000" sy="23000" kx="1200000" algn="br"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dirty="0" smtClean="0">
                <a:solidFill>
                  <a:prstClr val="white"/>
                </a:solidFill>
                <a:latin typeface="华文隶书" panose="02010800040101010101" pitchFamily="2" charset="-122"/>
                <a:ea typeface="华文隶书" panose="02010800040101010101" pitchFamily="2" charset="-122"/>
              </a:rPr>
              <a:t>探究</a:t>
            </a:r>
            <a:r>
              <a:rPr lang="en-US" altLang="zh-CN" sz="3600" dirty="0" smtClean="0">
                <a:solidFill>
                  <a:prstClr val="white"/>
                </a:solidFill>
                <a:latin typeface="华文隶书" panose="02010800040101010101" pitchFamily="2" charset="-122"/>
                <a:ea typeface="华文隶书" panose="02010800040101010101" pitchFamily="2" charset="-122"/>
              </a:rPr>
              <a:t>•</a:t>
            </a:r>
            <a:r>
              <a:rPr lang="zh-CN" altLang="en-US" sz="3600" dirty="0" smtClean="0">
                <a:solidFill>
                  <a:prstClr val="white"/>
                </a:solidFill>
                <a:latin typeface="华文隶书" panose="02010800040101010101" pitchFamily="2" charset="-122"/>
                <a:ea typeface="华文隶书" panose="02010800040101010101" pitchFamily="2" charset="-122"/>
              </a:rPr>
              <a:t>重难解析</a:t>
            </a:r>
            <a:endParaRPr lang="zh-CN" altLang="en-US" sz="3600" dirty="0">
              <a:solidFill>
                <a:prstClr val="white"/>
              </a:solidFill>
              <a:latin typeface="华文隶书" panose="02010800040101010101" pitchFamily="2" charset="-122"/>
              <a:ea typeface="华文隶书" panose="02010800040101010101" pitchFamily="2" charset="-122"/>
            </a:endParaRPr>
          </a:p>
        </p:txBody>
      </p:sp>
    </p:spTree>
    <p:extLst>
      <p:ext uri="{BB962C8B-B14F-4D97-AF65-F5344CB8AC3E}">
        <p14:creationId xmlns:p14="http://schemas.microsoft.com/office/powerpoint/2010/main" val="158025332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0510"/>
            <a:ext cx="11430000" cy="339298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dirty="0">
                <a:solidFill>
                  <a:srgbClr val="000000"/>
                </a:solidFill>
                <a:latin typeface="NEU-BZ-S92"/>
                <a:ea typeface="方正兰亭中黑_GBK"/>
                <a:cs typeface="Times New Roman" panose="02020603050405020304" pitchFamily="18" charset="0"/>
              </a:rPr>
              <a:t>探究问题</a:t>
            </a:r>
            <a:r>
              <a:rPr lang="zh-CN" altLang="zh-CN" sz="2800" dirty="0" smtClean="0">
                <a:solidFill>
                  <a:srgbClr val="000000"/>
                </a:solidFill>
                <a:latin typeface="NEU-BZ-S92"/>
                <a:ea typeface="方正兰亭中黑_GBK"/>
                <a:cs typeface="Times New Roman" panose="02020603050405020304" pitchFamily="18" charset="0"/>
              </a:rPr>
              <a:t>二</a:t>
            </a:r>
            <a:r>
              <a:rPr lang="en-US" altLang="zh-CN" sz="2800" dirty="0" smtClean="0">
                <a:solidFill>
                  <a:srgbClr val="000000"/>
                </a:solidFill>
                <a:latin typeface="NEU-BZ-S92"/>
                <a:ea typeface="方正兰亭中黑_GBK"/>
                <a:cs typeface="Times New Roman" panose="02020603050405020304" pitchFamily="18" charset="0"/>
              </a:rPr>
              <a:t>  </a:t>
            </a:r>
            <a:r>
              <a:rPr lang="zh-CN" altLang="zh-CN" sz="2800" dirty="0" smtClean="0">
                <a:solidFill>
                  <a:srgbClr val="000000"/>
                </a:solidFill>
                <a:latin typeface="NEU-BZ-S92"/>
                <a:ea typeface="方正兰亭中黑_GBK"/>
                <a:cs typeface="Times New Roman" panose="02020603050405020304" pitchFamily="18" charset="0"/>
              </a:rPr>
              <a:t>影响</a:t>
            </a:r>
            <a:r>
              <a:rPr lang="zh-CN" altLang="zh-CN" sz="2800" dirty="0">
                <a:solidFill>
                  <a:srgbClr val="000000"/>
                </a:solidFill>
                <a:latin typeface="NEU-BZ-S92"/>
                <a:ea typeface="方正兰亭中黑_GBK"/>
                <a:cs typeface="Times New Roman" panose="02020603050405020304" pitchFamily="18" charset="0"/>
              </a:rPr>
              <a:t>蒸发快慢的因素</a:t>
            </a:r>
            <a:endParaRPr lang="zh-CN" altLang="zh-CN" sz="2800" dirty="0">
              <a:solidFill>
                <a:srgbClr val="000000"/>
              </a:solidFill>
              <a:latin typeface="NEU-BZ-S92"/>
              <a:ea typeface="方正书宋_GBK"/>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dirty="0">
                <a:solidFill>
                  <a:srgbClr val="000000"/>
                </a:solidFill>
                <a:latin typeface="Arial" panose="020B0604020202020204" pitchFamily="34" charset="0"/>
                <a:ea typeface="黑体" panose="02010609060101010101" pitchFamily="49" charset="-122"/>
                <a:cs typeface="Times New Roman" panose="02020603050405020304" pitchFamily="18" charset="0"/>
              </a:rPr>
              <a:t>【例</a:t>
            </a:r>
            <a:r>
              <a:rPr lang="en-US" altLang="zh-CN" sz="2800" b="1" dirty="0">
                <a:solidFill>
                  <a:srgbClr val="000000"/>
                </a:solidFill>
                <a:latin typeface="Times New Roman" panose="02020603050405020304" pitchFamily="18" charset="0"/>
                <a:cs typeface="Times New Roman" panose="02020603050405020304" pitchFamily="18" charset="0"/>
              </a:rPr>
              <a:t>2</a:t>
            </a:r>
            <a:r>
              <a:rPr lang="zh-CN" altLang="zh-CN" sz="2800" dirty="0">
                <a:solidFill>
                  <a:srgbClr val="000000"/>
                </a:solidFill>
                <a:latin typeface="Arial" panose="020B0604020202020204" pitchFamily="34" charset="0"/>
                <a:ea typeface="黑体" panose="02010609060101010101" pitchFamily="49" charset="-122"/>
                <a:cs typeface="Times New Roman" panose="02020603050405020304" pitchFamily="18" charset="0"/>
              </a:rPr>
              <a:t>】</a:t>
            </a:r>
            <a:r>
              <a:rPr lang="zh-CN" altLang="zh-CN" sz="2800" dirty="0">
                <a:solidFill>
                  <a:srgbClr val="000000"/>
                </a:solidFill>
                <a:latin typeface="NEU-BZ-S92"/>
                <a:ea typeface="Arial" panose="020B0604020202020204" pitchFamily="34" charset="0"/>
                <a:cs typeface="Times New Roman" panose="02020603050405020304" pitchFamily="18" charset="0"/>
              </a:rPr>
              <a:t> </a:t>
            </a:r>
            <a:r>
              <a:rPr lang="zh-CN" altLang="zh-CN" sz="2800" dirty="0">
                <a:solidFill>
                  <a:srgbClr val="000000"/>
                </a:solidFill>
                <a:latin typeface="Times New Roman" panose="02020603050405020304" pitchFamily="18" charset="0"/>
                <a:cs typeface="Times New Roman" panose="02020603050405020304" pitchFamily="18" charset="0"/>
              </a:rPr>
              <a:t>下列措施能使蒸发变快的是</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i="1" dirty="0">
                <a:solidFill>
                  <a:srgbClr val="000000"/>
                </a:solidFill>
                <a:latin typeface="Times New Roman" panose="02020603050405020304" pitchFamily="18" charset="0"/>
                <a:cs typeface="Times New Roman" panose="02020603050405020304" pitchFamily="18" charset="0"/>
              </a:rPr>
              <a:t>　　</a:t>
            </a:r>
            <a:r>
              <a:rPr lang="en-US" altLang="zh-CN" sz="2800" dirty="0">
                <a:solidFill>
                  <a:srgbClr val="000000"/>
                </a:solidFill>
                <a:latin typeface="Times New Roman" panose="02020603050405020304" pitchFamily="18" charset="0"/>
                <a:cs typeface="Times New Roman" panose="02020603050405020304" pitchFamily="18" charset="0"/>
              </a:rPr>
              <a:t>)</a:t>
            </a:r>
            <a:endParaRPr lang="zh-CN" altLang="zh-CN" sz="2800" dirty="0">
              <a:solidFill>
                <a:srgbClr val="000000"/>
              </a:solidFill>
              <a:latin typeface="NEU-BZ-S92"/>
              <a:ea typeface="方正书宋_GBK"/>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dirty="0">
                <a:solidFill>
                  <a:srgbClr val="000000"/>
                </a:solidFill>
                <a:latin typeface="Times New Roman" panose="02020603050405020304" pitchFamily="18" charset="0"/>
                <a:cs typeface="Times New Roman" panose="02020603050405020304" pitchFamily="18" charset="0"/>
              </a:rPr>
              <a:t>A.</a:t>
            </a:r>
            <a:r>
              <a:rPr lang="zh-CN" altLang="zh-CN" sz="2800" dirty="0">
                <a:solidFill>
                  <a:srgbClr val="000000"/>
                </a:solidFill>
                <a:latin typeface="Times New Roman" panose="02020603050405020304" pitchFamily="18" charset="0"/>
                <a:cs typeface="Times New Roman" panose="02020603050405020304" pitchFamily="18" charset="0"/>
              </a:rPr>
              <a:t>把蔬菜用保鲜膜包好并放入冰箱</a:t>
            </a:r>
            <a:endParaRPr lang="zh-CN" altLang="zh-CN" sz="2800" dirty="0">
              <a:solidFill>
                <a:srgbClr val="000000"/>
              </a:solidFill>
              <a:latin typeface="NEU-BZ-S92"/>
              <a:ea typeface="方正书宋_GBK"/>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dirty="0">
                <a:solidFill>
                  <a:srgbClr val="000000"/>
                </a:solidFill>
                <a:latin typeface="Times New Roman" panose="02020603050405020304" pitchFamily="18" charset="0"/>
                <a:cs typeface="Times New Roman" panose="02020603050405020304" pitchFamily="18" charset="0"/>
              </a:rPr>
              <a:t>B.</a:t>
            </a:r>
            <a:r>
              <a:rPr lang="zh-CN" altLang="zh-CN" sz="2800" dirty="0">
                <a:solidFill>
                  <a:srgbClr val="000000"/>
                </a:solidFill>
                <a:latin typeface="Times New Roman" panose="02020603050405020304" pitchFamily="18" charset="0"/>
                <a:cs typeface="Times New Roman" panose="02020603050405020304" pitchFamily="18" charset="0"/>
              </a:rPr>
              <a:t>给墨水瓶加盖</a:t>
            </a:r>
            <a:endParaRPr lang="zh-CN" altLang="zh-CN" sz="2800" dirty="0">
              <a:solidFill>
                <a:srgbClr val="000000"/>
              </a:solidFill>
              <a:latin typeface="NEU-BZ-S92"/>
              <a:ea typeface="方正书宋_GBK"/>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dirty="0">
                <a:solidFill>
                  <a:srgbClr val="000000"/>
                </a:solidFill>
                <a:latin typeface="Times New Roman" panose="02020603050405020304" pitchFamily="18" charset="0"/>
                <a:cs typeface="Times New Roman" panose="02020603050405020304" pitchFamily="18" charset="0"/>
              </a:rPr>
              <a:t>C.</a:t>
            </a:r>
            <a:r>
              <a:rPr lang="zh-CN" altLang="zh-CN" sz="2800" dirty="0">
                <a:solidFill>
                  <a:srgbClr val="000000"/>
                </a:solidFill>
                <a:latin typeface="Times New Roman" panose="02020603050405020304" pitchFamily="18" charset="0"/>
                <a:cs typeface="Times New Roman" panose="02020603050405020304" pitchFamily="18" charset="0"/>
              </a:rPr>
              <a:t>用吹风机吹湿头发</a:t>
            </a:r>
            <a:endParaRPr lang="zh-CN" altLang="zh-CN" sz="2800" dirty="0">
              <a:solidFill>
                <a:srgbClr val="000000"/>
              </a:solidFill>
              <a:latin typeface="NEU-BZ-S92"/>
              <a:ea typeface="方正书宋_GBK"/>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dirty="0">
                <a:solidFill>
                  <a:srgbClr val="000000"/>
                </a:solidFill>
                <a:latin typeface="Times New Roman" panose="02020603050405020304" pitchFamily="18" charset="0"/>
                <a:cs typeface="Times New Roman" panose="02020603050405020304" pitchFamily="18" charset="0"/>
              </a:rPr>
              <a:t>D.</a:t>
            </a:r>
            <a:r>
              <a:rPr lang="zh-CN" altLang="zh-CN" sz="2800" dirty="0">
                <a:solidFill>
                  <a:srgbClr val="000000"/>
                </a:solidFill>
                <a:latin typeface="Times New Roman" panose="02020603050405020304" pitchFamily="18" charset="0"/>
                <a:cs typeface="Times New Roman" panose="02020603050405020304" pitchFamily="18" charset="0"/>
              </a:rPr>
              <a:t>把新鲜的水果装入塑料袋</a:t>
            </a:r>
            <a:endParaRPr lang="zh-CN" altLang="zh-CN" sz="2800" dirty="0">
              <a:solidFill>
                <a:srgbClr val="000000"/>
              </a:solidFill>
              <a:effectLst/>
              <a:latin typeface="NEU-BZ-S92"/>
              <a:ea typeface="方正书宋_GBK"/>
              <a:cs typeface="Times New Roman" panose="02020603050405020304" pitchFamily="18" charset="0"/>
            </a:endParaRPr>
          </a:p>
        </p:txBody>
      </p:sp>
      <p:sp>
        <p:nvSpPr>
          <p:cNvPr id="3" name="矩形 2"/>
          <p:cNvSpPr>
            <a:spLocks noChangeAspect="1"/>
          </p:cNvSpPr>
          <p:nvPr/>
        </p:nvSpPr>
        <p:spPr>
          <a:xfrm>
            <a:off x="6342907" y="578320"/>
            <a:ext cx="444352" cy="609398"/>
          </a:xfrm>
          <a:prstGeom prst="rect">
            <a:avLst/>
          </a:prstGeom>
        </p:spPr>
        <p:txBody>
          <a:bodyPr wrap="none">
            <a:spAutoFit/>
          </a:bodyPr>
          <a:lstStyle/>
          <a:p>
            <a:pPr>
              <a:lnSpc>
                <a:spcPct val="120000"/>
              </a:lnSpc>
            </a:pPr>
            <a:r>
              <a:rPr lang="en-US" altLang="zh-CN" sz="2800" b="1" dirty="0" smtClean="0">
                <a:solidFill>
                  <a:srgbClr val="FF0000"/>
                </a:solidFill>
                <a:latin typeface="Times New Roman" panose="02020603050405020304" pitchFamily="18" charset="0"/>
              </a:rPr>
              <a:t>C</a:t>
            </a:r>
            <a:endParaRPr lang="zh-CN" altLang="en-US" sz="2800" b="1" dirty="0">
              <a:solidFill>
                <a:srgbClr val="FF0000"/>
              </a:solidFill>
            </a:endParaRPr>
          </a:p>
        </p:txBody>
      </p:sp>
      <p:sp>
        <p:nvSpPr>
          <p:cNvPr id="4" name="矩形 3"/>
          <p:cNvSpPr>
            <a:spLocks noChangeAspect="1"/>
          </p:cNvSpPr>
          <p:nvPr/>
        </p:nvSpPr>
        <p:spPr>
          <a:xfrm>
            <a:off x="381000" y="3403490"/>
            <a:ext cx="11430000" cy="3394519"/>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dirty="0">
                <a:solidFill>
                  <a:srgbClr val="FF0000"/>
                </a:solidFill>
                <a:latin typeface="Arial" panose="020B0604020202020204" pitchFamily="34" charset="0"/>
                <a:ea typeface="黑体" panose="02010609060101010101" pitchFamily="49" charset="-122"/>
                <a:cs typeface="Times New Roman" panose="02020603050405020304" pitchFamily="18" charset="0"/>
              </a:rPr>
              <a:t>解析</a:t>
            </a:r>
            <a:r>
              <a:rPr lang="en-US" altLang="zh-CN" sz="2800" dirty="0">
                <a:solidFill>
                  <a:srgbClr val="FF0000"/>
                </a:solidFill>
                <a:latin typeface="Arial" panose="020B0604020202020204" pitchFamily="34" charset="0"/>
                <a:ea typeface="黑体" panose="02010609060101010101" pitchFamily="49" charset="-122"/>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把蔬菜用保鲜膜包好</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控制了液体的表面积和液体上方空气的流动</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使蒸发变慢</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选项</a:t>
            </a:r>
            <a:r>
              <a:rPr lang="en-US" altLang="zh-CN" sz="2800" dirty="0">
                <a:solidFill>
                  <a:srgbClr val="000000"/>
                </a:solidFill>
                <a:latin typeface="Times New Roman" panose="02020603050405020304" pitchFamily="18" charset="0"/>
                <a:cs typeface="Times New Roman" panose="02020603050405020304" pitchFamily="18" charset="0"/>
              </a:rPr>
              <a:t>A</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不符合题意</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给墨水瓶加盖</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控制了液体的表面积和液体上方空气的流动</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使蒸发变慢</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选项</a:t>
            </a:r>
            <a:r>
              <a:rPr lang="en-US" altLang="zh-CN" sz="2800" dirty="0">
                <a:solidFill>
                  <a:srgbClr val="000000"/>
                </a:solidFill>
                <a:latin typeface="Times New Roman" panose="02020603050405020304" pitchFamily="18" charset="0"/>
                <a:cs typeface="Times New Roman" panose="02020603050405020304" pitchFamily="18" charset="0"/>
              </a:rPr>
              <a:t>B</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不符合题意</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用吹风机吹湿头发</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加快空气的流动速度</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使蒸发变快</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选项</a:t>
            </a:r>
            <a:r>
              <a:rPr lang="en-US" altLang="zh-CN" sz="2800" dirty="0">
                <a:solidFill>
                  <a:srgbClr val="000000"/>
                </a:solidFill>
                <a:latin typeface="Times New Roman" panose="02020603050405020304" pitchFamily="18" charset="0"/>
                <a:cs typeface="Times New Roman" panose="02020603050405020304" pitchFamily="18" charset="0"/>
              </a:rPr>
              <a:t>C</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符合题意</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把新鲜的水果装入塑料袋中</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控制了液体的表面积和液体上方空气的流动</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使蒸发变慢</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选项</a:t>
            </a:r>
            <a:r>
              <a:rPr lang="en-US" altLang="zh-CN" sz="2800" dirty="0">
                <a:solidFill>
                  <a:srgbClr val="000000"/>
                </a:solidFill>
                <a:latin typeface="Times New Roman" panose="02020603050405020304" pitchFamily="18" charset="0"/>
                <a:cs typeface="Times New Roman" panose="02020603050405020304" pitchFamily="18" charset="0"/>
              </a:rPr>
              <a:t>D</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不符合题意。</a:t>
            </a:r>
            <a:endParaRPr lang="zh-CN" alt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p:txBody>
      </p:sp>
    </p:spTree>
    <p:extLst>
      <p:ext uri="{BB962C8B-B14F-4D97-AF65-F5344CB8AC3E}">
        <p14:creationId xmlns:p14="http://schemas.microsoft.com/office/powerpoint/2010/main" val="191320033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81000" y="1504208"/>
            <a:ext cx="11430000" cy="2253502"/>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dirty="0">
                <a:solidFill>
                  <a:srgbClr val="000000"/>
                </a:solidFill>
                <a:latin typeface="NEU-BZ-S92"/>
                <a:ea typeface="方正正黑简体"/>
                <a:cs typeface="Times New Roman" panose="02020603050405020304" pitchFamily="18" charset="0"/>
              </a:rPr>
              <a:t>规律</a:t>
            </a:r>
            <a:r>
              <a:rPr lang="zh-CN" altLang="zh-CN" sz="2800" dirty="0" smtClean="0">
                <a:solidFill>
                  <a:srgbClr val="000000"/>
                </a:solidFill>
                <a:latin typeface="NEU-BZ-S92"/>
                <a:ea typeface="方正正黑简体"/>
                <a:cs typeface="Times New Roman" panose="02020603050405020304" pitchFamily="18" charset="0"/>
              </a:rPr>
              <a:t>总结</a:t>
            </a:r>
            <a:r>
              <a:rPr lang="en-US" altLang="zh-CN" sz="2800" dirty="0" smtClean="0">
                <a:solidFill>
                  <a:srgbClr val="000000"/>
                </a:solidFill>
                <a:latin typeface="NEU-BZ-S92"/>
                <a:ea typeface="方正正黑简体"/>
                <a:cs typeface="Times New Roman" panose="02020603050405020304" pitchFamily="18" charset="0"/>
              </a:rPr>
              <a:t>  </a:t>
            </a:r>
            <a:r>
              <a:rPr lang="zh-CN" altLang="zh-CN" sz="2800"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加快</a:t>
            </a:r>
            <a:r>
              <a:rPr lang="zh-CN" altLang="zh-CN" sz="28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蒸发的方法有</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升高液体的温度</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增大液体的表面积</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加快液体表面的空气流动。</a:t>
            </a:r>
            <a:endParaRPr lang="zh-CN" altLang="zh-CN" sz="2800" dirty="0">
              <a:solidFill>
                <a:srgbClr val="000000"/>
              </a:solidFill>
              <a:latin typeface="NEU-BZ-S92"/>
              <a:ea typeface="方正书宋_GBK"/>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减慢蒸发的方法有</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降低液体的温度</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减小液体的表面积</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减慢液体表面的空气流动。</a:t>
            </a:r>
            <a:endParaRPr lang="zh-CN" altLang="zh-CN" sz="2800" dirty="0">
              <a:solidFill>
                <a:srgbClr val="000000"/>
              </a:solidFill>
              <a:effectLst/>
              <a:latin typeface="NEU-BZ-S92"/>
              <a:ea typeface="方正书宋_GBK"/>
              <a:cs typeface="Times New Roman" panose="02020603050405020304" pitchFamily="18" charset="0"/>
            </a:endParaRPr>
          </a:p>
        </p:txBody>
      </p:sp>
    </p:spTree>
    <p:extLst>
      <p:ext uri="{BB962C8B-B14F-4D97-AF65-F5344CB8AC3E}">
        <p14:creationId xmlns:p14="http://schemas.microsoft.com/office/powerpoint/2010/main" val="140915121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260565"/>
            <a:ext cx="11430000" cy="2832827"/>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dirty="0">
                <a:solidFill>
                  <a:srgbClr val="000000"/>
                </a:solidFill>
                <a:latin typeface="Arial" panose="020B0604020202020204" pitchFamily="34" charset="0"/>
                <a:ea typeface="黑体" panose="02010609060101010101" pitchFamily="49" charset="-122"/>
                <a:cs typeface="Times New Roman" panose="02020603050405020304" pitchFamily="18" charset="0"/>
              </a:rPr>
              <a:t>【对点训练</a:t>
            </a:r>
            <a:r>
              <a:rPr lang="en-US" altLang="zh-CN" sz="2800" b="1" dirty="0">
                <a:solidFill>
                  <a:srgbClr val="000000"/>
                </a:solidFill>
                <a:latin typeface="Times New Roman" panose="02020603050405020304" pitchFamily="18" charset="0"/>
                <a:cs typeface="Times New Roman" panose="02020603050405020304" pitchFamily="18" charset="0"/>
              </a:rPr>
              <a:t>2</a:t>
            </a:r>
            <a:r>
              <a:rPr lang="zh-CN" altLang="zh-CN" sz="2800" dirty="0">
                <a:solidFill>
                  <a:srgbClr val="000000"/>
                </a:solidFill>
                <a:latin typeface="Arial" panose="020B0604020202020204" pitchFamily="34" charset="0"/>
                <a:ea typeface="黑体" panose="02010609060101010101" pitchFamily="49" charset="-122"/>
                <a:cs typeface="Times New Roman" panose="02020603050405020304" pitchFamily="18" charset="0"/>
              </a:rPr>
              <a:t>】</a:t>
            </a:r>
            <a:r>
              <a:rPr lang="zh-CN" altLang="zh-CN" sz="2800" dirty="0">
                <a:solidFill>
                  <a:srgbClr val="000000"/>
                </a:solidFill>
                <a:latin typeface="NEU-BZ-S92"/>
                <a:ea typeface="Arial" panose="020B0604020202020204" pitchFamily="34" charset="0"/>
                <a:cs typeface="Times New Roman" panose="02020603050405020304" pitchFamily="18" charset="0"/>
              </a:rPr>
              <a:t> </a:t>
            </a:r>
            <a:r>
              <a:rPr lang="zh-CN" altLang="zh-CN" sz="2800" dirty="0">
                <a:solidFill>
                  <a:srgbClr val="000000"/>
                </a:solidFill>
                <a:latin typeface="Times New Roman" panose="02020603050405020304" pitchFamily="18" charset="0"/>
                <a:cs typeface="Times New Roman" panose="02020603050405020304" pitchFamily="18" charset="0"/>
              </a:rPr>
              <a:t>下列措施能减慢蒸发的是</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i="1" dirty="0">
                <a:solidFill>
                  <a:srgbClr val="000000"/>
                </a:solidFill>
                <a:latin typeface="Times New Roman" panose="02020603050405020304" pitchFamily="18" charset="0"/>
                <a:cs typeface="Times New Roman" panose="02020603050405020304" pitchFamily="18" charset="0"/>
              </a:rPr>
              <a:t>　　</a:t>
            </a:r>
            <a:r>
              <a:rPr lang="en-US" altLang="zh-CN" sz="2800" dirty="0">
                <a:solidFill>
                  <a:srgbClr val="000000"/>
                </a:solidFill>
                <a:latin typeface="Times New Roman" panose="02020603050405020304" pitchFamily="18" charset="0"/>
                <a:cs typeface="Times New Roman" panose="02020603050405020304" pitchFamily="18" charset="0"/>
              </a:rPr>
              <a:t>)</a:t>
            </a:r>
            <a:endParaRPr lang="zh-CN" altLang="zh-CN" sz="2800" dirty="0">
              <a:solidFill>
                <a:srgbClr val="000000"/>
              </a:solidFill>
              <a:latin typeface="NEU-BZ-S92"/>
              <a:ea typeface="方正书宋_GBK"/>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dirty="0">
                <a:solidFill>
                  <a:srgbClr val="000000"/>
                </a:solidFill>
                <a:latin typeface="Times New Roman" panose="02020603050405020304" pitchFamily="18" charset="0"/>
                <a:cs typeface="Times New Roman" panose="02020603050405020304" pitchFamily="18" charset="0"/>
              </a:rPr>
              <a:t>A.</a:t>
            </a:r>
            <a:r>
              <a:rPr lang="zh-CN" altLang="zh-CN" sz="2800" dirty="0">
                <a:solidFill>
                  <a:srgbClr val="000000"/>
                </a:solidFill>
                <a:latin typeface="Times New Roman" panose="02020603050405020304" pitchFamily="18" charset="0"/>
                <a:cs typeface="Times New Roman" panose="02020603050405020304" pitchFamily="18" charset="0"/>
              </a:rPr>
              <a:t>烧水时将火开大</a:t>
            </a:r>
            <a:endParaRPr lang="zh-CN" altLang="zh-CN" sz="2800" dirty="0">
              <a:solidFill>
                <a:srgbClr val="000000"/>
              </a:solidFill>
              <a:latin typeface="NEU-BZ-S92"/>
              <a:ea typeface="方正书宋_GBK"/>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dirty="0">
                <a:solidFill>
                  <a:srgbClr val="000000"/>
                </a:solidFill>
                <a:latin typeface="Times New Roman" panose="02020603050405020304" pitchFamily="18" charset="0"/>
                <a:cs typeface="Times New Roman" panose="02020603050405020304" pitchFamily="18" charset="0"/>
              </a:rPr>
              <a:t>B.</a:t>
            </a:r>
            <a:r>
              <a:rPr lang="zh-CN" altLang="zh-CN" sz="2800" dirty="0">
                <a:solidFill>
                  <a:srgbClr val="000000"/>
                </a:solidFill>
                <a:latin typeface="Times New Roman" panose="02020603050405020304" pitchFamily="18" charset="0"/>
                <a:cs typeface="Times New Roman" panose="02020603050405020304" pitchFamily="18" charset="0"/>
              </a:rPr>
              <a:t>揉好的面放入盆中要马上盖上盖子</a:t>
            </a:r>
            <a:endParaRPr lang="zh-CN" altLang="zh-CN" sz="2800" dirty="0">
              <a:solidFill>
                <a:srgbClr val="000000"/>
              </a:solidFill>
              <a:latin typeface="NEU-BZ-S92"/>
              <a:ea typeface="方正书宋_GBK"/>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dirty="0">
                <a:solidFill>
                  <a:srgbClr val="000000"/>
                </a:solidFill>
                <a:latin typeface="Times New Roman" panose="02020603050405020304" pitchFamily="18" charset="0"/>
                <a:cs typeface="Times New Roman" panose="02020603050405020304" pitchFamily="18" charset="0"/>
              </a:rPr>
              <a:t>C.</a:t>
            </a:r>
            <a:r>
              <a:rPr lang="zh-CN" altLang="zh-CN" sz="2800" dirty="0">
                <a:solidFill>
                  <a:srgbClr val="000000"/>
                </a:solidFill>
                <a:latin typeface="Times New Roman" panose="02020603050405020304" pitchFamily="18" charset="0"/>
                <a:cs typeface="Times New Roman" panose="02020603050405020304" pitchFamily="18" charset="0"/>
              </a:rPr>
              <a:t>将湿手放到干手器下方吹</a:t>
            </a:r>
            <a:endParaRPr lang="zh-CN" altLang="zh-CN" sz="2800" dirty="0">
              <a:solidFill>
                <a:srgbClr val="000000"/>
              </a:solidFill>
              <a:latin typeface="NEU-BZ-S92"/>
              <a:ea typeface="方正书宋_GBK"/>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dirty="0">
                <a:solidFill>
                  <a:srgbClr val="000000"/>
                </a:solidFill>
                <a:latin typeface="Times New Roman" panose="02020603050405020304" pitchFamily="18" charset="0"/>
                <a:cs typeface="Times New Roman" panose="02020603050405020304" pitchFamily="18" charset="0"/>
              </a:rPr>
              <a:t>D.</a:t>
            </a:r>
            <a:r>
              <a:rPr lang="zh-CN" altLang="zh-CN" sz="2800" dirty="0">
                <a:solidFill>
                  <a:srgbClr val="000000"/>
                </a:solidFill>
                <a:latin typeface="Times New Roman" panose="02020603050405020304" pitchFamily="18" charset="0"/>
                <a:cs typeface="Times New Roman" panose="02020603050405020304" pitchFamily="18" charset="0"/>
              </a:rPr>
              <a:t>把湿衣服展开晾晒</a:t>
            </a:r>
            <a:endParaRPr lang="zh-CN" altLang="zh-CN" sz="2800" dirty="0">
              <a:solidFill>
                <a:srgbClr val="000000"/>
              </a:solidFill>
              <a:effectLst/>
              <a:latin typeface="NEU-BZ-S92"/>
              <a:ea typeface="方正书宋_GBK"/>
              <a:cs typeface="Times New Roman" panose="02020603050405020304" pitchFamily="18" charset="0"/>
            </a:endParaRPr>
          </a:p>
        </p:txBody>
      </p:sp>
      <p:sp>
        <p:nvSpPr>
          <p:cNvPr id="3" name="矩形 2"/>
          <p:cNvSpPr>
            <a:spLocks noChangeAspect="1"/>
          </p:cNvSpPr>
          <p:nvPr/>
        </p:nvSpPr>
        <p:spPr>
          <a:xfrm>
            <a:off x="7036590" y="1271075"/>
            <a:ext cx="423514" cy="572593"/>
          </a:xfrm>
          <a:prstGeom prst="rect">
            <a:avLst/>
          </a:prstGeom>
        </p:spPr>
        <p:txBody>
          <a:bodyPr wrap="none">
            <a:spAutoFit/>
          </a:bodyPr>
          <a:lstStyle/>
          <a:p>
            <a:pPr>
              <a:lnSpc>
                <a:spcPct val="120000"/>
              </a:lnSpc>
            </a:pPr>
            <a:r>
              <a:rPr lang="en-US" altLang="zh-CN" sz="2800" b="1" dirty="0" smtClean="0">
                <a:solidFill>
                  <a:srgbClr val="FF0000"/>
                </a:solidFill>
                <a:latin typeface="Times New Roman" panose="02020603050405020304" pitchFamily="18" charset="0"/>
              </a:rPr>
              <a:t>B</a:t>
            </a:r>
            <a:endParaRPr lang="zh-CN" altLang="en-US" sz="2800" b="1" dirty="0">
              <a:solidFill>
                <a:srgbClr val="FF0000"/>
              </a:solidFill>
            </a:endParaRPr>
          </a:p>
        </p:txBody>
      </p:sp>
    </p:spTree>
    <p:extLst>
      <p:ext uri="{BB962C8B-B14F-4D97-AF65-F5344CB8AC3E}">
        <p14:creationId xmlns:p14="http://schemas.microsoft.com/office/powerpoint/2010/main" val="17447097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048210" y="1371742"/>
            <a:ext cx="5714606" cy="2957989"/>
          </a:xfrm>
          <a:prstGeom prst="rect">
            <a:avLst/>
          </a:prstGeom>
          <a:gradFill>
            <a:gsLst>
              <a:gs pos="47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ffectLst>
            <a:glow rad="533400">
              <a:schemeClr val="accent1">
                <a:alpha val="40000"/>
              </a:schemeClr>
            </a:glow>
            <a:outerShdw blurRad="50800" dist="50800" dir="3720000" algn="ctr" rotWithShape="0">
              <a:srgbClr val="000000">
                <a:alpha val="43137"/>
              </a:srgbClr>
            </a:outerShdw>
            <a:reflection endPos="0" dist="50800" dir="5400000" sy="-100000" algn="bl" rotWithShape="0"/>
            <a:softEdge rad="127000"/>
          </a:effectLst>
        </p:spPr>
        <p:txBody>
          <a:bodyPr wrap="square" rtlCol="0">
            <a:spAutoFit/>
          </a:bodyPr>
          <a:lstStyle/>
          <a:p>
            <a:pPr fontAlgn="base">
              <a:spcBef>
                <a:spcPct val="0"/>
              </a:spcBef>
              <a:spcAft>
                <a:spcPct val="0"/>
              </a:spcAft>
              <a:buFont typeface="Arial" panose="020B0604020202020204" pitchFamily="34" charset="0"/>
              <a:buNone/>
            </a:pPr>
            <a:r>
              <a:rPr lang="zh-CN" altLang="en-US"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练习结束，</a:t>
            </a:r>
            <a:endParaRPr lang="en-US" altLang="zh-CN"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a:p>
            <a:pPr fontAlgn="base">
              <a:spcBef>
                <a:spcPct val="0"/>
              </a:spcBef>
              <a:spcAft>
                <a:spcPct val="0"/>
              </a:spcAft>
              <a:buFont typeface="Arial" panose="020B0604020202020204" pitchFamily="34" charset="0"/>
              <a:buNone/>
            </a:pPr>
            <a:r>
              <a:rPr lang="zh-CN" altLang="en-US"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少年加油！</a:t>
            </a:r>
            <a:endParaRPr lang="en-US" altLang="zh-CN"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399867134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381000" y="209677"/>
            <a:ext cx="11430001" cy="577785"/>
            <a:chOff x="381000" y="209677"/>
            <a:chExt cx="11430001" cy="577785"/>
          </a:xfrm>
        </p:grpSpPr>
        <p:grpSp>
          <p:nvGrpSpPr>
            <p:cNvPr id="8" name="组合 7"/>
            <p:cNvGrpSpPr/>
            <p:nvPr userDrawn="1"/>
          </p:nvGrpSpPr>
          <p:grpSpPr>
            <a:xfrm>
              <a:off x="381000" y="209677"/>
              <a:ext cx="771985" cy="577785"/>
              <a:chOff x="7201355" y="2798675"/>
              <a:chExt cx="771985" cy="577785"/>
            </a:xfrm>
          </p:grpSpPr>
          <p:sp>
            <p:nvSpPr>
              <p:cNvPr id="10" name="平行四边形 9"/>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平行四边形 10"/>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平行四边形 11"/>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平行四边形 12"/>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矩形 8"/>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3622979" y="103386"/>
            <a:ext cx="5746402" cy="669887"/>
            <a:chOff x="3606630" y="897473"/>
            <a:chExt cx="4749093" cy="669887"/>
          </a:xfrm>
        </p:grpSpPr>
        <p:pic>
          <p:nvPicPr>
            <p:cNvPr id="16" name="图片 15" descr="阴影"/>
            <p:cNvPicPr>
              <a:picLocks noChangeAspect="1"/>
            </p:cNvPicPr>
            <p:nvPr/>
          </p:nvPicPr>
          <p:blipFill>
            <a:blip r:embed="rId2"/>
            <a:stretch>
              <a:fillRect/>
            </a:stretch>
          </p:blipFill>
          <p:spPr>
            <a:xfrm>
              <a:off x="3606630" y="897473"/>
              <a:ext cx="4749093" cy="669887"/>
            </a:xfrm>
            <a:prstGeom prst="rect">
              <a:avLst/>
            </a:prstGeom>
          </p:spPr>
        </p:pic>
        <p:sp>
          <p:nvSpPr>
            <p:cNvPr id="17" name="文本框 16"/>
            <p:cNvSpPr txBox="1"/>
            <p:nvPr/>
          </p:nvSpPr>
          <p:spPr>
            <a:xfrm>
              <a:off x="4660338" y="900607"/>
              <a:ext cx="2510204" cy="584775"/>
            </a:xfrm>
            <a:prstGeom prst="rect">
              <a:avLst/>
            </a:prstGeom>
            <a:noFill/>
          </p:spPr>
          <p:txBody>
            <a:bodyPr wrap="square" rtlCol="0">
              <a:spAutoFit/>
            </a:bodyPr>
            <a:lstStyle/>
            <a:p>
              <a:pPr algn="ctr"/>
              <a:r>
                <a:rPr lang="zh-CN" altLang="en-US" sz="3200" dirty="0" smtClean="0">
                  <a:solidFill>
                    <a:schemeClr val="accent2"/>
                  </a:solidFill>
                  <a:latin typeface="华文隶书" panose="02010800040101010101" pitchFamily="2" charset="-122"/>
                  <a:ea typeface="华文隶书" panose="02010800040101010101" pitchFamily="2" charset="-122"/>
                </a:rPr>
                <a:t>目标</a:t>
              </a:r>
              <a:r>
                <a:rPr lang="en-US" altLang="zh-CN" sz="3200" dirty="0" smtClean="0">
                  <a:solidFill>
                    <a:schemeClr val="accent2"/>
                  </a:solidFill>
                  <a:latin typeface="华文隶书" panose="02010800040101010101" pitchFamily="2" charset="-122"/>
                  <a:ea typeface="华文隶书" panose="02010800040101010101" pitchFamily="2" charset="-122"/>
                </a:rPr>
                <a:t>•</a:t>
              </a:r>
              <a:r>
                <a:rPr lang="zh-CN" altLang="en-US" sz="3200" dirty="0" smtClean="0">
                  <a:solidFill>
                    <a:schemeClr val="accent2"/>
                  </a:solidFill>
                  <a:latin typeface="华文隶书" panose="02010800040101010101" pitchFamily="2" charset="-122"/>
                  <a:ea typeface="华文隶书" panose="02010800040101010101" pitchFamily="2" charset="-122"/>
                </a:rPr>
                <a:t>学习概览</a:t>
              </a:r>
              <a:endParaRPr lang="zh-CN" altLang="en-US" sz="3200" dirty="0">
                <a:solidFill>
                  <a:schemeClr val="accent2"/>
                </a:solidFill>
                <a:latin typeface="华文隶书" panose="02010800040101010101" pitchFamily="2" charset="-122"/>
                <a:ea typeface="华文隶书" panose="02010800040101010101" pitchFamily="2" charset="-122"/>
              </a:endParaRPr>
            </a:p>
          </p:txBody>
        </p:sp>
      </p:grpSp>
      <p:graphicFrame>
        <p:nvGraphicFramePr>
          <p:cNvPr id="14" name="表格 13"/>
          <p:cNvGraphicFramePr>
            <a:graphicFrameLocks noGrp="1" noChangeAspect="1"/>
          </p:cNvGraphicFramePr>
          <p:nvPr>
            <p:extLst>
              <p:ext uri="{D42A27DB-BD31-4B8C-83A1-F6EECF244321}">
                <p14:modId xmlns:p14="http://schemas.microsoft.com/office/powerpoint/2010/main" val="1446855409"/>
              </p:ext>
            </p:extLst>
          </p:nvPr>
        </p:nvGraphicFramePr>
        <p:xfrm>
          <a:off x="381000" y="1223361"/>
          <a:ext cx="11430000" cy="4267200"/>
        </p:xfrm>
        <a:graphic>
          <a:graphicData uri="http://schemas.openxmlformats.org/drawingml/2006/table">
            <a:tbl>
              <a:tblPr firstRow="1" firstCol="1" bandRow="1"/>
              <a:tblGrid>
                <a:gridCol w="5715000"/>
                <a:gridCol w="5715000"/>
              </a:tblGrid>
              <a:tr h="0">
                <a:tc>
                  <a:txBody>
                    <a:bodyPr/>
                    <a:lstStyle/>
                    <a:p>
                      <a:pPr algn="ctr">
                        <a:spcAft>
                          <a:spcPts val="0"/>
                        </a:spcAft>
                        <a:tabLst>
                          <a:tab pos="1188085" algn="l"/>
                          <a:tab pos="2163445" algn="l"/>
                          <a:tab pos="3142615" algn="l"/>
                          <a:tab pos="4190365" algn="l"/>
                        </a:tabLst>
                      </a:pPr>
                      <a:r>
                        <a:rPr lang="zh-CN" sz="2800" dirty="0">
                          <a:solidFill>
                            <a:srgbClr val="000000"/>
                          </a:solidFill>
                          <a:effectLst/>
                          <a:latin typeface="Arial" panose="020B0604020202020204" pitchFamily="34" charset="0"/>
                          <a:ea typeface="黑体" panose="02010609060101010101" pitchFamily="49" charset="-122"/>
                          <a:cs typeface="Times New Roman" panose="02020603050405020304" pitchFamily="18" charset="0"/>
                        </a:rPr>
                        <a:t>素养目标</a:t>
                      </a:r>
                      <a:endParaRPr lang="zh-CN" sz="2800" dirty="0">
                        <a:solidFill>
                          <a:srgbClr val="000000"/>
                        </a:solidFill>
                        <a:effectLst/>
                        <a:latin typeface="NEU-BZ-S92"/>
                        <a:ea typeface="方正书宋_GBK"/>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1188085" algn="l"/>
                          <a:tab pos="2163445" algn="l"/>
                          <a:tab pos="3142615" algn="l"/>
                          <a:tab pos="4190365" algn="l"/>
                        </a:tabLst>
                      </a:pPr>
                      <a:r>
                        <a:rPr lang="zh-CN" sz="2800" dirty="0">
                          <a:solidFill>
                            <a:srgbClr val="000000"/>
                          </a:solidFill>
                          <a:effectLst/>
                          <a:latin typeface="Arial" panose="020B0604020202020204" pitchFamily="34" charset="0"/>
                          <a:ea typeface="黑体" panose="02010609060101010101" pitchFamily="49" charset="-122"/>
                          <a:cs typeface="Times New Roman" panose="02020603050405020304" pitchFamily="18" charset="0"/>
                        </a:rPr>
                        <a:t>思维导图</a:t>
                      </a:r>
                      <a:endParaRPr lang="zh-CN" sz="2800" dirty="0">
                        <a:solidFill>
                          <a:srgbClr val="000000"/>
                        </a:solidFill>
                        <a:effectLst/>
                        <a:latin typeface="NEU-BZ-S92"/>
                        <a:ea typeface="方正书宋_GBK"/>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tabLst>
                          <a:tab pos="1188085" algn="l"/>
                          <a:tab pos="2163445" algn="l"/>
                          <a:tab pos="3142615" algn="l"/>
                          <a:tab pos="4190365" algn="l"/>
                        </a:tabLst>
                      </a:pP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8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知道什么是汽化、液化</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了解汽化和液化是互逆过程。</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物理观念</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800">
                        <a:solidFill>
                          <a:srgbClr val="000000"/>
                        </a:solidFill>
                        <a:effectLst/>
                        <a:latin typeface="NEU-BZ-S92"/>
                        <a:ea typeface="方正书宋_GBK"/>
                        <a:cs typeface="Times New Roman" panose="02020603050405020304" pitchFamily="18" charset="0"/>
                      </a:endParaRPr>
                    </a:p>
                    <a:p>
                      <a:pPr>
                        <a:spcAft>
                          <a:spcPts val="0"/>
                        </a:spcAft>
                        <a:tabLst>
                          <a:tab pos="1188085" algn="l"/>
                          <a:tab pos="2163445" algn="l"/>
                          <a:tab pos="3142615" algn="l"/>
                          <a:tab pos="4190365" algn="l"/>
                        </a:tabLst>
                      </a:pP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8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通过实验</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观察水沸腾时的现象</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会画出液体沸腾前后温度变化图像。</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科学探究</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800">
                        <a:solidFill>
                          <a:srgbClr val="000000"/>
                        </a:solidFill>
                        <a:effectLst/>
                        <a:latin typeface="NEU-BZ-S92"/>
                        <a:ea typeface="方正书宋_GBK"/>
                        <a:cs typeface="Times New Roman" panose="02020603050405020304" pitchFamily="18" charset="0"/>
                      </a:endParaRPr>
                    </a:p>
                    <a:p>
                      <a:pPr>
                        <a:spcAft>
                          <a:spcPts val="0"/>
                        </a:spcAft>
                        <a:tabLst>
                          <a:tab pos="1188085" algn="l"/>
                          <a:tab pos="2163445" algn="l"/>
                          <a:tab pos="3142615" algn="l"/>
                          <a:tab pos="4190365" algn="l"/>
                        </a:tabLst>
                      </a:pP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8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能说出影响液体蒸发快慢的因素。</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物理观念</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800">
                        <a:solidFill>
                          <a:srgbClr val="000000"/>
                        </a:solidFill>
                        <a:effectLst/>
                        <a:latin typeface="NEU-BZ-S92"/>
                        <a:ea typeface="方正书宋_GBK"/>
                        <a:cs typeface="Times New Roman" panose="02020603050405020304" pitchFamily="18" charset="0"/>
                      </a:endParaRPr>
                    </a:p>
                    <a:p>
                      <a:pPr>
                        <a:spcAft>
                          <a:spcPts val="0"/>
                        </a:spcAft>
                        <a:tabLst>
                          <a:tab pos="1188085" algn="l"/>
                          <a:tab pos="2163445" algn="l"/>
                          <a:tab pos="3142615" algn="l"/>
                          <a:tab pos="4190365" algn="l"/>
                        </a:tabLst>
                      </a:pP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sz="28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能说出液化的两种方式</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会列举并解释液化放热的例子。</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物理观念</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800">
                        <a:solidFill>
                          <a:srgbClr val="000000"/>
                        </a:solidFill>
                        <a:effectLst/>
                        <a:latin typeface="NEU-BZ-S92"/>
                        <a:ea typeface="方正书宋_GBK"/>
                        <a:cs typeface="Times New Roman" panose="02020603050405020304" pitchFamily="18" charset="0"/>
                      </a:endParaRPr>
                    </a:p>
                  </a:txBody>
                  <a:tcPr marL="66675" marR="6667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spcAft>
                          <a:spcPts val="0"/>
                        </a:spcAft>
                        <a:tabLst>
                          <a:tab pos="1188085" algn="l"/>
                          <a:tab pos="2163445" algn="l"/>
                          <a:tab pos="3142615" algn="l"/>
                          <a:tab pos="4190365" algn="l"/>
                        </a:tabLst>
                      </a:pPr>
                      <a:r>
                        <a:rPr lang="en-US" sz="2800" dirty="0">
                          <a:solidFill>
                            <a:srgbClr val="000000"/>
                          </a:solidFill>
                          <a:effectLst/>
                          <a:latin typeface="NEU-BZ-S92"/>
                          <a:ea typeface="方正书宋_GBK"/>
                          <a:cs typeface="Times New Roman" panose="02020603050405020304" pitchFamily="18" charset="0"/>
                        </a:rPr>
                        <a:t> </a:t>
                      </a:r>
                      <a:endParaRPr lang="zh-CN" sz="2800" dirty="0">
                        <a:solidFill>
                          <a:srgbClr val="000000"/>
                        </a:solidFill>
                        <a:effectLst/>
                        <a:latin typeface="NEU-BZ-S92"/>
                        <a:ea typeface="方正书宋_GBK"/>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r>
            </a:tbl>
          </a:graphicData>
        </a:graphic>
      </p:graphicFrame>
      <p:pic>
        <p:nvPicPr>
          <p:cNvPr id="18" name="25MKG18.eps"/>
          <p:cNvPicPr/>
          <p:nvPr/>
        </p:nvPicPr>
        <p:blipFill>
          <a:blip r:embed="rId3">
            <a:clrChange>
              <a:clrFrom>
                <a:srgbClr val="FFFFFF"/>
              </a:clrFrom>
              <a:clrTo>
                <a:srgbClr val="FFFFFF">
                  <a:alpha val="0"/>
                </a:srgbClr>
              </a:clrTo>
            </a:clrChange>
          </a:blip>
          <a:stretch>
            <a:fillRect/>
          </a:stretch>
        </p:blipFill>
        <p:spPr>
          <a:xfrm>
            <a:off x="6914437" y="1853316"/>
            <a:ext cx="4206644" cy="2953157"/>
          </a:xfrm>
          <a:prstGeom prst="rect">
            <a:avLst/>
          </a:prstGeom>
        </p:spPr>
      </p:pic>
    </p:spTree>
    <p:extLst>
      <p:ext uri="{BB962C8B-B14F-4D97-AF65-F5344CB8AC3E}">
        <p14:creationId xmlns:p14="http://schemas.microsoft.com/office/powerpoint/2010/main" val="202415493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Rot by="120000">
                                      <p:cBhvr>
                                        <p:cTn id="6" dur="100" fill="hold">
                                          <p:stCondLst>
                                            <p:cond delay="0"/>
                                          </p:stCondLst>
                                        </p:cTn>
                                        <p:tgtEl>
                                          <p:spTgt spid="15"/>
                                        </p:tgtEl>
                                        <p:attrNameLst>
                                          <p:attrName>r</p:attrName>
                                        </p:attrNameLst>
                                      </p:cBhvr>
                                    </p:animRot>
                                    <p:animRot by="-240000">
                                      <p:cBhvr>
                                        <p:cTn id="7" dur="200" fill="hold">
                                          <p:stCondLst>
                                            <p:cond delay="200"/>
                                          </p:stCondLst>
                                        </p:cTn>
                                        <p:tgtEl>
                                          <p:spTgt spid="15"/>
                                        </p:tgtEl>
                                        <p:attrNameLst>
                                          <p:attrName>r</p:attrName>
                                        </p:attrNameLst>
                                      </p:cBhvr>
                                    </p:animRot>
                                    <p:animRot by="240000">
                                      <p:cBhvr>
                                        <p:cTn id="8" dur="200" fill="hold">
                                          <p:stCondLst>
                                            <p:cond delay="400"/>
                                          </p:stCondLst>
                                        </p:cTn>
                                        <p:tgtEl>
                                          <p:spTgt spid="15"/>
                                        </p:tgtEl>
                                        <p:attrNameLst>
                                          <p:attrName>r</p:attrName>
                                        </p:attrNameLst>
                                      </p:cBhvr>
                                    </p:animRot>
                                    <p:animRot by="-240000">
                                      <p:cBhvr>
                                        <p:cTn id="9" dur="200" fill="hold">
                                          <p:stCondLst>
                                            <p:cond delay="600"/>
                                          </p:stCondLst>
                                        </p:cTn>
                                        <p:tgtEl>
                                          <p:spTgt spid="15"/>
                                        </p:tgtEl>
                                        <p:attrNameLst>
                                          <p:attrName>r</p:attrName>
                                        </p:attrNameLst>
                                      </p:cBhvr>
                                    </p:animRot>
                                    <p:animRot by="120000">
                                      <p:cBhvr>
                                        <p:cTn id="10" dur="200" fill="hold">
                                          <p:stCondLst>
                                            <p:cond delay="800"/>
                                          </p:stCondLst>
                                        </p:cTn>
                                        <p:tgtEl>
                                          <p:spTgt spid="1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381000" y="209677"/>
            <a:ext cx="11430001" cy="577785"/>
            <a:chOff x="381000" y="209677"/>
            <a:chExt cx="11430001" cy="577785"/>
          </a:xfrm>
        </p:grpSpPr>
        <p:grpSp>
          <p:nvGrpSpPr>
            <p:cNvPr id="21" name="组合 20"/>
            <p:cNvGrpSpPr/>
            <p:nvPr userDrawn="1"/>
          </p:nvGrpSpPr>
          <p:grpSpPr>
            <a:xfrm>
              <a:off x="381000" y="209677"/>
              <a:ext cx="771985" cy="577785"/>
              <a:chOff x="7201355" y="2798675"/>
              <a:chExt cx="771985" cy="577785"/>
            </a:xfrm>
          </p:grpSpPr>
          <p:sp>
            <p:nvSpPr>
              <p:cNvPr id="23" name="平行四边形 22"/>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平行四边形 23"/>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平行四边形 24"/>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平行四边形 25"/>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矩形 21"/>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7" name="组合 26"/>
          <p:cNvGrpSpPr/>
          <p:nvPr/>
        </p:nvGrpSpPr>
        <p:grpSpPr>
          <a:xfrm>
            <a:off x="3622979" y="103386"/>
            <a:ext cx="5746402" cy="669887"/>
            <a:chOff x="3606630" y="897473"/>
            <a:chExt cx="4749093" cy="669887"/>
          </a:xfrm>
        </p:grpSpPr>
        <p:pic>
          <p:nvPicPr>
            <p:cNvPr id="28" name="图片 27" descr="阴影"/>
            <p:cNvPicPr>
              <a:picLocks noChangeAspect="1"/>
            </p:cNvPicPr>
            <p:nvPr/>
          </p:nvPicPr>
          <p:blipFill>
            <a:blip r:embed="rId2"/>
            <a:stretch>
              <a:fillRect/>
            </a:stretch>
          </p:blipFill>
          <p:spPr>
            <a:xfrm>
              <a:off x="3606630" y="897473"/>
              <a:ext cx="4749093" cy="669887"/>
            </a:xfrm>
            <a:prstGeom prst="rect">
              <a:avLst/>
            </a:prstGeom>
          </p:spPr>
        </p:pic>
        <p:sp>
          <p:nvSpPr>
            <p:cNvPr id="29" name="文本框 28"/>
            <p:cNvSpPr txBox="1"/>
            <p:nvPr/>
          </p:nvSpPr>
          <p:spPr>
            <a:xfrm>
              <a:off x="4660338" y="900607"/>
              <a:ext cx="2510204" cy="584775"/>
            </a:xfrm>
            <a:prstGeom prst="rect">
              <a:avLst/>
            </a:prstGeom>
            <a:noFill/>
          </p:spPr>
          <p:txBody>
            <a:bodyPr wrap="square" rtlCol="0">
              <a:spAutoFit/>
            </a:bodyPr>
            <a:lstStyle/>
            <a:p>
              <a:pPr algn="ctr"/>
              <a:r>
                <a:rPr lang="zh-CN" altLang="en-US" sz="3200" dirty="0" smtClean="0">
                  <a:solidFill>
                    <a:schemeClr val="accent2"/>
                  </a:solidFill>
                  <a:latin typeface="华文隶书" panose="02010800040101010101" pitchFamily="2" charset="-122"/>
                  <a:ea typeface="华文隶书" panose="02010800040101010101" pitchFamily="2" charset="-122"/>
                </a:rPr>
                <a:t>基础</a:t>
              </a:r>
              <a:r>
                <a:rPr lang="en-US" altLang="zh-CN" sz="3200" dirty="0" smtClean="0">
                  <a:solidFill>
                    <a:schemeClr val="accent2"/>
                  </a:solidFill>
                  <a:latin typeface="华文隶书" panose="02010800040101010101" pitchFamily="2" charset="-122"/>
                  <a:ea typeface="华文隶书" panose="02010800040101010101" pitchFamily="2" charset="-122"/>
                </a:rPr>
                <a:t>•</a:t>
              </a:r>
              <a:r>
                <a:rPr lang="zh-CN" altLang="en-US" sz="3200" dirty="0" smtClean="0">
                  <a:solidFill>
                    <a:schemeClr val="accent2"/>
                  </a:solidFill>
                  <a:latin typeface="华文隶书" panose="02010800040101010101" pitchFamily="2" charset="-122"/>
                  <a:ea typeface="华文隶书" panose="02010800040101010101" pitchFamily="2" charset="-122"/>
                </a:rPr>
                <a:t>自主预习</a:t>
              </a:r>
              <a:endParaRPr lang="zh-CN" altLang="en-US" sz="3200" dirty="0">
                <a:solidFill>
                  <a:schemeClr val="accent2"/>
                </a:solidFill>
                <a:latin typeface="华文隶书" panose="02010800040101010101" pitchFamily="2" charset="-122"/>
                <a:ea typeface="华文隶书" panose="02010800040101010101" pitchFamily="2" charset="-122"/>
              </a:endParaRPr>
            </a:p>
          </p:txBody>
        </p:sp>
      </p:grpSp>
      <p:sp>
        <p:nvSpPr>
          <p:cNvPr id="2" name="矩形 1"/>
          <p:cNvSpPr>
            <a:spLocks noChangeAspect="1"/>
          </p:cNvSpPr>
          <p:nvPr/>
        </p:nvSpPr>
        <p:spPr>
          <a:xfrm>
            <a:off x="381000" y="2021834"/>
            <a:ext cx="11430000" cy="171252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dirty="0">
                <a:solidFill>
                  <a:srgbClr val="000000"/>
                </a:solidFill>
                <a:latin typeface="NEU-BZ-S92"/>
                <a:ea typeface="方正兰亭中黑_GBK"/>
                <a:cs typeface="Times New Roman" panose="02020603050405020304" pitchFamily="18" charset="0"/>
              </a:rPr>
              <a:t>知识点</a:t>
            </a:r>
            <a:r>
              <a:rPr lang="zh-CN" altLang="zh-CN" sz="2800" dirty="0" smtClean="0">
                <a:solidFill>
                  <a:srgbClr val="000000"/>
                </a:solidFill>
                <a:latin typeface="NEU-BZ-S92"/>
                <a:ea typeface="方正兰亭中黑_GBK"/>
                <a:cs typeface="Times New Roman" panose="02020603050405020304" pitchFamily="18" charset="0"/>
              </a:rPr>
              <a:t>一</a:t>
            </a:r>
            <a:r>
              <a:rPr lang="en-US" altLang="zh-CN" sz="2800" dirty="0" smtClean="0">
                <a:solidFill>
                  <a:srgbClr val="000000"/>
                </a:solidFill>
                <a:latin typeface="NEU-BZ-S92"/>
                <a:ea typeface="方正兰亭中黑_GBK"/>
                <a:cs typeface="Times New Roman" panose="02020603050405020304" pitchFamily="18" charset="0"/>
              </a:rPr>
              <a:t>  </a:t>
            </a:r>
            <a:r>
              <a:rPr lang="zh-CN" altLang="zh-CN" sz="2800" dirty="0" smtClean="0">
                <a:solidFill>
                  <a:srgbClr val="000000"/>
                </a:solidFill>
                <a:latin typeface="NEU-BZ-S92"/>
                <a:ea typeface="方正兰亭中黑_GBK"/>
                <a:cs typeface="Times New Roman" panose="02020603050405020304" pitchFamily="18" charset="0"/>
              </a:rPr>
              <a:t>汽化</a:t>
            </a:r>
            <a:r>
              <a:rPr lang="zh-CN" altLang="zh-CN" sz="2800" dirty="0">
                <a:solidFill>
                  <a:srgbClr val="000000"/>
                </a:solidFill>
                <a:latin typeface="NEU-BZ-S92"/>
                <a:ea typeface="方正兰亭中黑_GBK"/>
                <a:cs typeface="Times New Roman" panose="02020603050405020304" pitchFamily="18" charset="0"/>
              </a:rPr>
              <a:t>和液化</a:t>
            </a:r>
            <a:endParaRPr lang="zh-CN" altLang="zh-CN" sz="2800" dirty="0">
              <a:solidFill>
                <a:srgbClr val="000000"/>
              </a:solidFill>
              <a:latin typeface="NEU-BZ-S92"/>
              <a:ea typeface="方正书宋_GBK"/>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dirty="0">
                <a:solidFill>
                  <a:srgbClr val="000000"/>
                </a:solidFill>
                <a:latin typeface="Times New Roman" panose="02020603050405020304" pitchFamily="18" charset="0"/>
                <a:cs typeface="Times New Roman" panose="02020603050405020304" pitchFamily="18" charset="0"/>
              </a:rPr>
              <a:t>1</a:t>
            </a:r>
            <a:r>
              <a:rPr lang="en-US" altLang="zh-CN" sz="2800" i="1"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汽化</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物质</a:t>
            </a:r>
            <a:r>
              <a:rPr lang="zh-CN" altLang="zh-CN" sz="2800" dirty="0" smtClean="0">
                <a:solidFill>
                  <a:srgbClr val="000000"/>
                </a:solidFill>
                <a:latin typeface="Times New Roman" panose="02020603050405020304" pitchFamily="18" charset="0"/>
                <a:cs typeface="Times New Roman" panose="02020603050405020304" pitchFamily="18" charset="0"/>
              </a:rPr>
              <a:t>从</a:t>
            </a:r>
            <a:r>
              <a:rPr lang="en-US" altLang="zh-CN" sz="2800" i="1" dirty="0">
                <a:solidFill>
                  <a:srgbClr val="000000"/>
                </a:solidFill>
                <a:latin typeface="Times New Roman" panose="02020603050405020304" pitchFamily="18" charset="0"/>
                <a:cs typeface="Times New Roman" panose="02020603050405020304" pitchFamily="18" charset="0"/>
              </a:rPr>
              <a:t>__________</a:t>
            </a:r>
            <a:r>
              <a:rPr lang="zh-CN" altLang="zh-CN" sz="2800" dirty="0" smtClean="0">
                <a:solidFill>
                  <a:srgbClr val="000000"/>
                </a:solidFill>
                <a:latin typeface="Times New Roman" panose="02020603050405020304" pitchFamily="18" charset="0"/>
                <a:cs typeface="Times New Roman" panose="02020603050405020304" pitchFamily="18" charset="0"/>
              </a:rPr>
              <a:t>变为</a:t>
            </a:r>
            <a:r>
              <a:rPr lang="en-US" altLang="zh-CN" sz="2800" i="1" dirty="0">
                <a:solidFill>
                  <a:srgbClr val="000000"/>
                </a:solidFill>
                <a:latin typeface="Times New Roman" panose="02020603050405020304" pitchFamily="18" charset="0"/>
                <a:cs typeface="Times New Roman" panose="02020603050405020304" pitchFamily="18" charset="0"/>
              </a:rPr>
              <a:t>__________</a:t>
            </a:r>
            <a:r>
              <a:rPr lang="zh-CN" altLang="zh-CN" sz="2800" dirty="0">
                <a:solidFill>
                  <a:srgbClr val="000000"/>
                </a:solidFill>
                <a:latin typeface="Times New Roman" panose="02020603050405020304" pitchFamily="18" charset="0"/>
                <a:cs typeface="Times New Roman" panose="02020603050405020304" pitchFamily="18" charset="0"/>
              </a:rPr>
              <a:t>的过程。</a:t>
            </a:r>
            <a:r>
              <a:rPr lang="en-US" altLang="zh-CN" sz="2800" dirty="0">
                <a:solidFill>
                  <a:srgbClr val="000000"/>
                </a:solidFill>
                <a:latin typeface="Times New Roman" panose="02020603050405020304" pitchFamily="18" charset="0"/>
                <a:cs typeface="Times New Roman" panose="02020603050405020304" pitchFamily="18" charset="0"/>
              </a:rPr>
              <a:t> </a:t>
            </a:r>
            <a:endParaRPr lang="zh-CN" altLang="zh-CN" sz="2800" dirty="0">
              <a:solidFill>
                <a:srgbClr val="000000"/>
              </a:solidFill>
              <a:latin typeface="NEU-BZ-S92"/>
              <a:ea typeface="方正书宋_GBK"/>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dirty="0">
                <a:solidFill>
                  <a:srgbClr val="000000"/>
                </a:solidFill>
                <a:latin typeface="Times New Roman" panose="02020603050405020304" pitchFamily="18" charset="0"/>
                <a:cs typeface="Times New Roman" panose="02020603050405020304" pitchFamily="18" charset="0"/>
              </a:rPr>
              <a:t>2</a:t>
            </a:r>
            <a:r>
              <a:rPr lang="en-US" altLang="zh-CN" sz="2800" i="1"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液化</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物质</a:t>
            </a:r>
            <a:r>
              <a:rPr lang="zh-CN" altLang="zh-CN" sz="2800" dirty="0" smtClean="0">
                <a:solidFill>
                  <a:srgbClr val="000000"/>
                </a:solidFill>
                <a:latin typeface="Times New Roman" panose="02020603050405020304" pitchFamily="18" charset="0"/>
                <a:cs typeface="Times New Roman" panose="02020603050405020304" pitchFamily="18" charset="0"/>
              </a:rPr>
              <a:t>从</a:t>
            </a:r>
            <a:r>
              <a:rPr lang="en-US" altLang="zh-CN" sz="2800" i="1" dirty="0">
                <a:solidFill>
                  <a:srgbClr val="000000"/>
                </a:solidFill>
                <a:latin typeface="Times New Roman" panose="02020603050405020304" pitchFamily="18" charset="0"/>
                <a:cs typeface="Times New Roman" panose="02020603050405020304" pitchFamily="18" charset="0"/>
              </a:rPr>
              <a:t>__________</a:t>
            </a:r>
            <a:r>
              <a:rPr lang="zh-CN" altLang="zh-CN" sz="2800" dirty="0" smtClean="0">
                <a:solidFill>
                  <a:srgbClr val="000000"/>
                </a:solidFill>
                <a:latin typeface="Times New Roman" panose="02020603050405020304" pitchFamily="18" charset="0"/>
                <a:cs typeface="Times New Roman" panose="02020603050405020304" pitchFamily="18" charset="0"/>
              </a:rPr>
              <a:t>变为</a:t>
            </a:r>
            <a:r>
              <a:rPr lang="en-US" altLang="zh-CN" sz="2800" i="1" dirty="0">
                <a:solidFill>
                  <a:srgbClr val="000000"/>
                </a:solidFill>
                <a:latin typeface="Times New Roman" panose="02020603050405020304" pitchFamily="18" charset="0"/>
                <a:cs typeface="Times New Roman" panose="02020603050405020304" pitchFamily="18" charset="0"/>
              </a:rPr>
              <a:t>__________</a:t>
            </a:r>
            <a:r>
              <a:rPr lang="zh-CN" altLang="zh-CN" sz="2800" dirty="0">
                <a:solidFill>
                  <a:srgbClr val="000000"/>
                </a:solidFill>
                <a:latin typeface="Times New Roman" panose="02020603050405020304" pitchFamily="18" charset="0"/>
                <a:cs typeface="Times New Roman" panose="02020603050405020304" pitchFamily="18" charset="0"/>
              </a:rPr>
              <a:t>的过程。</a:t>
            </a:r>
            <a:r>
              <a:rPr lang="en-US" altLang="zh-CN" sz="2800" dirty="0">
                <a:solidFill>
                  <a:srgbClr val="000000"/>
                </a:solidFill>
                <a:latin typeface="Times New Roman" panose="02020603050405020304" pitchFamily="18" charset="0"/>
                <a:cs typeface="Times New Roman" panose="02020603050405020304" pitchFamily="18" charset="0"/>
              </a:rPr>
              <a:t> </a:t>
            </a:r>
            <a:endParaRPr lang="zh-CN" altLang="zh-CN" sz="2800" dirty="0">
              <a:solidFill>
                <a:srgbClr val="000000"/>
              </a:solidFill>
              <a:effectLst/>
              <a:latin typeface="NEU-BZ-S92"/>
              <a:ea typeface="方正书宋_GBK"/>
              <a:cs typeface="Times New Roman" panose="02020603050405020304" pitchFamily="18" charset="0"/>
            </a:endParaRPr>
          </a:p>
        </p:txBody>
      </p:sp>
      <p:sp>
        <p:nvSpPr>
          <p:cNvPr id="3" name="矩形 2"/>
          <p:cNvSpPr>
            <a:spLocks noChangeAspect="1"/>
          </p:cNvSpPr>
          <p:nvPr/>
        </p:nvSpPr>
        <p:spPr>
          <a:xfrm>
            <a:off x="2977055" y="2588489"/>
            <a:ext cx="992579" cy="600229"/>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液态</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4" name="矩形 3"/>
          <p:cNvSpPr>
            <a:spLocks noChangeAspect="1"/>
          </p:cNvSpPr>
          <p:nvPr/>
        </p:nvSpPr>
        <p:spPr>
          <a:xfrm>
            <a:off x="5409349" y="2577979"/>
            <a:ext cx="992579" cy="600229"/>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气态</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15" name="矩形 14"/>
          <p:cNvSpPr>
            <a:spLocks noChangeAspect="1"/>
          </p:cNvSpPr>
          <p:nvPr/>
        </p:nvSpPr>
        <p:spPr>
          <a:xfrm>
            <a:off x="2977055" y="3134125"/>
            <a:ext cx="992579" cy="600229"/>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气态</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16" name="矩形 15"/>
          <p:cNvSpPr>
            <a:spLocks noChangeAspect="1"/>
          </p:cNvSpPr>
          <p:nvPr/>
        </p:nvSpPr>
        <p:spPr>
          <a:xfrm>
            <a:off x="5424060" y="3142892"/>
            <a:ext cx="992579" cy="600229"/>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液态</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Tree>
    <p:extLst>
      <p:ext uri="{BB962C8B-B14F-4D97-AF65-F5344CB8AC3E}">
        <p14:creationId xmlns:p14="http://schemas.microsoft.com/office/powerpoint/2010/main" val="42908581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randombar(horizontal)">
                                      <p:cBhvr>
                                        <p:cTn id="17" dur="5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randombar(horizontal)">
                                      <p:cBhvr>
                                        <p:cTn id="2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15" grpId="0"/>
      <p:bldP spid="1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81000" y="98853"/>
            <a:ext cx="11430000" cy="227267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dirty="0">
                <a:solidFill>
                  <a:srgbClr val="000000"/>
                </a:solidFill>
                <a:latin typeface="NEU-BZ-S92"/>
                <a:ea typeface="方正兰亭中黑_GBK"/>
                <a:cs typeface="Times New Roman" panose="02020603050405020304" pitchFamily="18" charset="0"/>
              </a:rPr>
              <a:t>知识点</a:t>
            </a:r>
            <a:r>
              <a:rPr lang="zh-CN" altLang="zh-CN" sz="2800" dirty="0" smtClean="0">
                <a:solidFill>
                  <a:srgbClr val="000000"/>
                </a:solidFill>
                <a:latin typeface="NEU-BZ-S92"/>
                <a:ea typeface="方正兰亭中黑_GBK"/>
                <a:cs typeface="Times New Roman" panose="02020603050405020304" pitchFamily="18" charset="0"/>
              </a:rPr>
              <a:t>二</a:t>
            </a:r>
            <a:r>
              <a:rPr lang="en-US" altLang="zh-CN" sz="2800" dirty="0" smtClean="0">
                <a:solidFill>
                  <a:srgbClr val="000000"/>
                </a:solidFill>
                <a:latin typeface="NEU-BZ-S92"/>
                <a:ea typeface="方正兰亭中黑_GBK"/>
                <a:cs typeface="Times New Roman" panose="02020603050405020304" pitchFamily="18" charset="0"/>
              </a:rPr>
              <a:t>  </a:t>
            </a:r>
            <a:r>
              <a:rPr lang="zh-CN" altLang="zh-CN" sz="2800" dirty="0" smtClean="0">
                <a:solidFill>
                  <a:srgbClr val="000000"/>
                </a:solidFill>
                <a:latin typeface="NEU-BZ-S92"/>
                <a:ea typeface="方正兰亭中黑_GBK"/>
                <a:cs typeface="Times New Roman" panose="02020603050405020304" pitchFamily="18" charset="0"/>
              </a:rPr>
              <a:t>沸腾</a:t>
            </a:r>
            <a:endParaRPr lang="zh-CN" altLang="zh-CN" sz="2800" dirty="0">
              <a:solidFill>
                <a:srgbClr val="000000"/>
              </a:solidFill>
              <a:latin typeface="NEU-BZ-S92"/>
              <a:ea typeface="方正书宋_GBK"/>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dirty="0">
                <a:solidFill>
                  <a:srgbClr val="000000"/>
                </a:solidFill>
                <a:latin typeface="Times New Roman" panose="02020603050405020304" pitchFamily="18" charset="0"/>
                <a:cs typeface="Times New Roman" panose="02020603050405020304" pitchFamily="18" charset="0"/>
              </a:rPr>
              <a:t>1</a:t>
            </a:r>
            <a:r>
              <a:rPr lang="en-US" altLang="zh-CN" sz="2800" i="1"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沸腾</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沸腾是</a:t>
            </a:r>
            <a:r>
              <a:rPr lang="zh-CN" altLang="zh-CN" sz="2800" dirty="0" smtClean="0">
                <a:solidFill>
                  <a:srgbClr val="000000"/>
                </a:solidFill>
                <a:latin typeface="Times New Roman" panose="02020603050405020304" pitchFamily="18" charset="0"/>
                <a:cs typeface="Times New Roman" panose="02020603050405020304" pitchFamily="18" charset="0"/>
              </a:rPr>
              <a:t>液体</a:t>
            </a:r>
            <a:r>
              <a:rPr lang="en-US" altLang="zh-CN" sz="2800" i="1" dirty="0">
                <a:solidFill>
                  <a:srgbClr val="000000"/>
                </a:solidFill>
                <a:latin typeface="Times New Roman" panose="02020603050405020304" pitchFamily="18" charset="0"/>
                <a:cs typeface="Times New Roman" panose="02020603050405020304" pitchFamily="18" charset="0"/>
              </a:rPr>
              <a:t>__________</a:t>
            </a:r>
            <a:r>
              <a:rPr lang="zh-CN" altLang="zh-CN" sz="2800" dirty="0" smtClean="0">
                <a:solidFill>
                  <a:srgbClr val="000000"/>
                </a:solidFill>
                <a:latin typeface="Times New Roman" panose="02020603050405020304" pitchFamily="18" charset="0"/>
                <a:cs typeface="Times New Roman" panose="02020603050405020304" pitchFamily="18" charset="0"/>
              </a:rPr>
              <a:t>和</a:t>
            </a:r>
            <a:r>
              <a:rPr lang="en-US" altLang="zh-CN" sz="2800" i="1" dirty="0">
                <a:solidFill>
                  <a:srgbClr val="000000"/>
                </a:solidFill>
                <a:latin typeface="Times New Roman" panose="02020603050405020304" pitchFamily="18" charset="0"/>
                <a:cs typeface="Times New Roman" panose="02020603050405020304" pitchFamily="18" charset="0"/>
              </a:rPr>
              <a:t>__________</a:t>
            </a:r>
            <a:r>
              <a:rPr lang="zh-CN" altLang="zh-CN" sz="2800" dirty="0">
                <a:solidFill>
                  <a:srgbClr val="000000"/>
                </a:solidFill>
                <a:latin typeface="Times New Roman" panose="02020603050405020304" pitchFamily="18" charset="0"/>
                <a:cs typeface="Times New Roman" panose="02020603050405020304" pitchFamily="18" charset="0"/>
              </a:rPr>
              <a:t>同时发生的剧烈汽化现象。</a:t>
            </a:r>
            <a:r>
              <a:rPr lang="en-US" altLang="zh-CN" sz="2800" dirty="0">
                <a:solidFill>
                  <a:srgbClr val="000000"/>
                </a:solidFill>
                <a:latin typeface="Times New Roman" panose="02020603050405020304" pitchFamily="18" charset="0"/>
                <a:cs typeface="Times New Roman" panose="02020603050405020304" pitchFamily="18" charset="0"/>
              </a:rPr>
              <a:t> </a:t>
            </a:r>
            <a:endParaRPr lang="zh-CN" altLang="zh-CN" sz="2800" dirty="0">
              <a:solidFill>
                <a:srgbClr val="000000"/>
              </a:solidFill>
              <a:latin typeface="NEU-BZ-S92"/>
              <a:ea typeface="方正书宋_GBK"/>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dirty="0">
                <a:solidFill>
                  <a:srgbClr val="000000"/>
                </a:solidFill>
                <a:latin typeface="Times New Roman" panose="02020603050405020304" pitchFamily="18" charset="0"/>
                <a:cs typeface="Times New Roman" panose="02020603050405020304" pitchFamily="18" charset="0"/>
              </a:rPr>
              <a:t>2</a:t>
            </a:r>
            <a:r>
              <a:rPr lang="en-US" altLang="zh-CN" sz="2800" i="1"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Arial" panose="020B0604020202020204" pitchFamily="34" charset="0"/>
                <a:ea typeface="黑体" panose="02010609060101010101" pitchFamily="49" charset="-122"/>
                <a:cs typeface="Times New Roman" panose="02020603050405020304" pitchFamily="18" charset="0"/>
              </a:rPr>
              <a:t>探究水在沸腾前后温度变化的特点</a:t>
            </a:r>
            <a:endParaRPr lang="zh-CN" altLang="zh-CN" sz="2800" dirty="0">
              <a:solidFill>
                <a:srgbClr val="000000"/>
              </a:solidFill>
              <a:latin typeface="NEU-BZ-S92"/>
              <a:ea typeface="方正书宋_GBK"/>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dirty="0">
                <a:solidFill>
                  <a:srgbClr val="000000"/>
                </a:solidFill>
                <a:latin typeface="Times New Roman" panose="02020603050405020304" pitchFamily="18" charset="0"/>
                <a:cs typeface="Times New Roman" panose="02020603050405020304" pitchFamily="18" charset="0"/>
              </a:rPr>
              <a:t>(1)</a:t>
            </a:r>
            <a:r>
              <a:rPr lang="zh-CN" altLang="zh-CN" sz="2800" dirty="0">
                <a:solidFill>
                  <a:srgbClr val="000000"/>
                </a:solidFill>
                <a:latin typeface="Times New Roman" panose="02020603050405020304" pitchFamily="18" charset="0"/>
                <a:cs typeface="Times New Roman" panose="02020603050405020304" pitchFamily="18" charset="0"/>
              </a:rPr>
              <a:t>实验装置</a:t>
            </a:r>
            <a:endParaRPr lang="zh-CN" altLang="zh-CN" sz="2800" dirty="0">
              <a:solidFill>
                <a:srgbClr val="000000"/>
              </a:solidFill>
              <a:effectLst/>
              <a:latin typeface="NEU-BZ-S92"/>
              <a:ea typeface="方正书宋_GBK"/>
              <a:cs typeface="Times New Roman" panose="02020603050405020304" pitchFamily="18" charset="0"/>
            </a:endParaRPr>
          </a:p>
        </p:txBody>
      </p:sp>
      <p:pic>
        <p:nvPicPr>
          <p:cNvPr id="14" name="XW8QXR59.eps" descr="id:2147494121;FounderCES"/>
          <p:cNvPicPr/>
          <p:nvPr/>
        </p:nvPicPr>
        <p:blipFill>
          <a:blip r:embed="rId2">
            <a:clrChange>
              <a:clrFrom>
                <a:srgbClr val="FFFFFF"/>
              </a:clrFrom>
              <a:clrTo>
                <a:srgbClr val="FFFFFF">
                  <a:alpha val="0"/>
                </a:srgbClr>
              </a:clrTo>
            </a:clrChange>
          </a:blip>
          <a:stretch>
            <a:fillRect/>
          </a:stretch>
        </p:blipFill>
        <p:spPr>
          <a:xfrm>
            <a:off x="5120395" y="2371526"/>
            <a:ext cx="1618155" cy="3308941"/>
          </a:xfrm>
          <a:prstGeom prst="rect">
            <a:avLst/>
          </a:prstGeom>
        </p:spPr>
      </p:pic>
      <p:sp>
        <p:nvSpPr>
          <p:cNvPr id="4" name="矩形 3"/>
          <p:cNvSpPr>
            <a:spLocks noChangeAspect="1"/>
          </p:cNvSpPr>
          <p:nvPr/>
        </p:nvSpPr>
        <p:spPr>
          <a:xfrm>
            <a:off x="381000" y="5680467"/>
            <a:ext cx="4384534" cy="652486"/>
          </a:xfrm>
          <a:prstGeom prst="rect">
            <a:avLst/>
          </a:prstGeom>
        </p:spPr>
        <p:txBody>
          <a:bodyPr wrap="none">
            <a:spAutoFit/>
          </a:bodyPr>
          <a:lstStyle/>
          <a:p>
            <a:pPr>
              <a:lnSpc>
                <a:spcPct val="130000"/>
              </a:lnSpc>
              <a:spcAft>
                <a:spcPts val="0"/>
              </a:spcAft>
              <a:tabLst>
                <a:tab pos="1188085" algn="l"/>
                <a:tab pos="2163445" algn="l"/>
                <a:tab pos="3142615" algn="l"/>
                <a:tab pos="4190365" algn="l"/>
              </a:tabLst>
            </a:pPr>
            <a:r>
              <a:rPr lang="en-US" altLang="zh-CN" sz="2800" dirty="0">
                <a:solidFill>
                  <a:srgbClr val="000000"/>
                </a:solidFill>
                <a:latin typeface="Times New Roman" panose="02020603050405020304" pitchFamily="18" charset="0"/>
                <a:cs typeface="Times New Roman" panose="02020603050405020304" pitchFamily="18" charset="0"/>
              </a:rPr>
              <a:t>(2)</a:t>
            </a:r>
            <a:r>
              <a:rPr lang="zh-CN" altLang="zh-CN" sz="2800" dirty="0">
                <a:solidFill>
                  <a:srgbClr val="000000"/>
                </a:solidFill>
                <a:latin typeface="Times New Roman" panose="02020603050405020304" pitchFamily="18" charset="0"/>
                <a:cs typeface="Times New Roman" panose="02020603050405020304" pitchFamily="18" charset="0"/>
              </a:rPr>
              <a:t>测量工具</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温度计、</a:t>
            </a:r>
            <a:r>
              <a:rPr lang="zh-CN" altLang="zh-CN" sz="2800" dirty="0" smtClean="0">
                <a:solidFill>
                  <a:srgbClr val="000000"/>
                </a:solidFill>
                <a:latin typeface="Times New Roman" panose="02020603050405020304" pitchFamily="18" charset="0"/>
                <a:cs typeface="Times New Roman" panose="02020603050405020304" pitchFamily="18" charset="0"/>
              </a:rPr>
              <a:t>秒表</a:t>
            </a:r>
            <a:r>
              <a:rPr lang="en-US" altLang="zh-CN" sz="2800" dirty="0" smtClean="0">
                <a:solidFill>
                  <a:srgbClr val="000000"/>
                </a:solidFill>
                <a:latin typeface="Times New Roman" panose="02020603050405020304" pitchFamily="18" charset="0"/>
                <a:cs typeface="Times New Roman" panose="02020603050405020304" pitchFamily="18" charset="0"/>
              </a:rPr>
              <a:t> </a:t>
            </a:r>
            <a:endParaRPr lang="zh-CN" altLang="zh-CN" sz="2800" dirty="0">
              <a:solidFill>
                <a:srgbClr val="000000"/>
              </a:solidFill>
              <a:effectLst/>
              <a:latin typeface="NEU-BZ-S92"/>
              <a:ea typeface="方正书宋_GBK"/>
              <a:cs typeface="Times New Roman" panose="02020603050405020304" pitchFamily="18" charset="0"/>
            </a:endParaRPr>
          </a:p>
        </p:txBody>
      </p:sp>
      <p:sp>
        <p:nvSpPr>
          <p:cNvPr id="2" name="矩形 1"/>
          <p:cNvSpPr>
            <a:spLocks noChangeAspect="1"/>
          </p:cNvSpPr>
          <p:nvPr/>
        </p:nvSpPr>
        <p:spPr>
          <a:xfrm>
            <a:off x="3681248" y="655980"/>
            <a:ext cx="992579" cy="600229"/>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内部</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5" name="矩形 4"/>
          <p:cNvSpPr>
            <a:spLocks noChangeAspect="1"/>
          </p:cNvSpPr>
          <p:nvPr/>
        </p:nvSpPr>
        <p:spPr>
          <a:xfrm>
            <a:off x="5766991" y="655980"/>
            <a:ext cx="992579" cy="600229"/>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表面</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Tree>
    <p:extLst>
      <p:ext uri="{BB962C8B-B14F-4D97-AF65-F5344CB8AC3E}">
        <p14:creationId xmlns:p14="http://schemas.microsoft.com/office/powerpoint/2010/main" val="230425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horizont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411469"/>
            <a:ext cx="11430000" cy="2840842"/>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dirty="0">
                <a:solidFill>
                  <a:srgbClr val="000000"/>
                </a:solidFill>
                <a:latin typeface="Times New Roman" panose="02020603050405020304" pitchFamily="18" charset="0"/>
                <a:cs typeface="Times New Roman" panose="02020603050405020304" pitchFamily="18" charset="0"/>
              </a:rPr>
              <a:t>(3)</a:t>
            </a:r>
            <a:r>
              <a:rPr lang="zh-CN" altLang="zh-CN" sz="2800" dirty="0">
                <a:solidFill>
                  <a:srgbClr val="000000"/>
                </a:solidFill>
                <a:latin typeface="Times New Roman" panose="02020603050405020304" pitchFamily="18" charset="0"/>
                <a:cs typeface="Times New Roman" panose="02020603050405020304" pitchFamily="18" charset="0"/>
              </a:rPr>
              <a:t>实验过程</a:t>
            </a:r>
            <a:endParaRPr lang="zh-CN" altLang="zh-CN" sz="2800" dirty="0">
              <a:solidFill>
                <a:srgbClr val="000000"/>
              </a:solidFill>
              <a:latin typeface="NEU-BZ-S92"/>
              <a:ea typeface="方正书宋_GBK"/>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dirty="0">
                <a:solidFill>
                  <a:srgbClr val="000000"/>
                </a:solidFill>
                <a:latin typeface="NEU-BZ-S92"/>
                <a:cs typeface="宋体" panose="02010600030101010101" pitchFamily="2" charset="-122"/>
              </a:rPr>
              <a:t>①</a:t>
            </a:r>
            <a:r>
              <a:rPr lang="zh-CN" altLang="zh-CN" sz="2800" dirty="0">
                <a:solidFill>
                  <a:srgbClr val="000000"/>
                </a:solidFill>
                <a:latin typeface="Times New Roman" panose="02020603050405020304" pitchFamily="18" charset="0"/>
                <a:cs typeface="Times New Roman" panose="02020603050405020304" pitchFamily="18" charset="0"/>
              </a:rPr>
              <a:t>按照实验装置图安装好实验器材。</a:t>
            </a:r>
            <a:endParaRPr lang="zh-CN" altLang="zh-CN" sz="2800" dirty="0">
              <a:solidFill>
                <a:srgbClr val="000000"/>
              </a:solidFill>
              <a:latin typeface="NEU-BZ-S92"/>
              <a:ea typeface="方正书宋_GBK"/>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dirty="0">
                <a:solidFill>
                  <a:srgbClr val="000000"/>
                </a:solidFill>
                <a:latin typeface="NEU-BZ-S92"/>
                <a:cs typeface="宋体" panose="02010600030101010101" pitchFamily="2" charset="-122"/>
              </a:rPr>
              <a:t>②</a:t>
            </a:r>
            <a:r>
              <a:rPr lang="zh-CN" altLang="zh-CN" sz="2800" dirty="0">
                <a:solidFill>
                  <a:srgbClr val="000000"/>
                </a:solidFill>
                <a:latin typeface="Times New Roman" panose="02020603050405020304" pitchFamily="18" charset="0"/>
                <a:cs typeface="Times New Roman" panose="02020603050405020304" pitchFamily="18" charset="0"/>
              </a:rPr>
              <a:t>点燃酒精灯加热</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注意观察水温的变化情况。</a:t>
            </a:r>
            <a:endParaRPr lang="zh-CN" altLang="zh-CN" sz="2800" dirty="0">
              <a:solidFill>
                <a:srgbClr val="000000"/>
              </a:solidFill>
              <a:latin typeface="NEU-BZ-S92"/>
              <a:ea typeface="方正书宋_GBK"/>
              <a:cs typeface="Times New Roman" panose="02020603050405020304" pitchFamily="18" charset="0"/>
            </a:endParaRPr>
          </a:p>
          <a:p>
            <a:pPr>
              <a:lnSpc>
                <a:spcPct val="130000"/>
              </a:lnSpc>
            </a:pPr>
            <a:r>
              <a:rPr lang="zh-CN" altLang="zh-CN" sz="2800" dirty="0">
                <a:solidFill>
                  <a:srgbClr val="000000"/>
                </a:solidFill>
                <a:cs typeface="宋体" panose="02010600030101010101" pitchFamily="2" charset="-122"/>
              </a:rPr>
              <a:t>③</a:t>
            </a:r>
            <a:r>
              <a:rPr lang="zh-CN" altLang="zh-CN" sz="2800" dirty="0">
                <a:solidFill>
                  <a:srgbClr val="000000"/>
                </a:solidFill>
                <a:latin typeface="Times New Roman" panose="02020603050405020304" pitchFamily="18" charset="0"/>
                <a:cs typeface="Times New Roman" panose="02020603050405020304" pitchFamily="18" charset="0"/>
              </a:rPr>
              <a:t>当水温接近</a:t>
            </a:r>
            <a:r>
              <a:rPr lang="en-US" altLang="zh-CN" sz="2800" dirty="0">
                <a:solidFill>
                  <a:srgbClr val="000000"/>
                </a:solidFill>
                <a:latin typeface="Times New Roman" panose="02020603050405020304" pitchFamily="18" charset="0"/>
              </a:rPr>
              <a:t>90 </a:t>
            </a:r>
            <a:r>
              <a:rPr lang="zh-CN" altLang="zh-CN" sz="2800" dirty="0">
                <a:solidFill>
                  <a:srgbClr val="000000"/>
                </a:solidFill>
                <a:cs typeface="宋体" panose="02010600030101010101" pitchFamily="2" charset="-122"/>
              </a:rPr>
              <a:t>℃</a:t>
            </a:r>
            <a:r>
              <a:rPr lang="zh-CN" altLang="zh-CN" sz="2800" dirty="0">
                <a:solidFill>
                  <a:srgbClr val="000000"/>
                </a:solidFill>
                <a:latin typeface="Times New Roman" panose="02020603050405020304" pitchFamily="18" charset="0"/>
                <a:cs typeface="Times New Roman" panose="02020603050405020304" pitchFamily="18" charset="0"/>
              </a:rPr>
              <a:t>时开始计时</a:t>
            </a:r>
            <a:r>
              <a:rPr lang="en-US" altLang="zh-CN" sz="2800" dirty="0">
                <a:solidFill>
                  <a:srgbClr val="000000"/>
                </a:solidFill>
                <a:latin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每隔</a:t>
            </a:r>
            <a:r>
              <a:rPr lang="en-US" altLang="zh-CN" sz="2800" dirty="0">
                <a:solidFill>
                  <a:srgbClr val="000000"/>
                </a:solidFill>
                <a:latin typeface="Times New Roman" panose="02020603050405020304" pitchFamily="18" charset="0"/>
              </a:rPr>
              <a:t>0</a:t>
            </a:r>
            <a:r>
              <a:rPr lang="en-US" altLang="zh-CN" sz="2800" i="1" dirty="0">
                <a:solidFill>
                  <a:srgbClr val="000000"/>
                </a:solidFill>
                <a:latin typeface="Times New Roman" panose="02020603050405020304" pitchFamily="18" charset="0"/>
              </a:rPr>
              <a:t>.</a:t>
            </a:r>
            <a:r>
              <a:rPr lang="en-US" altLang="zh-CN" sz="2800" dirty="0">
                <a:solidFill>
                  <a:srgbClr val="000000"/>
                </a:solidFill>
                <a:latin typeface="Times New Roman" panose="02020603050405020304" pitchFamily="18" charset="0"/>
              </a:rPr>
              <a:t>5 min</a:t>
            </a:r>
            <a:r>
              <a:rPr lang="zh-CN" altLang="zh-CN" sz="2800" dirty="0">
                <a:solidFill>
                  <a:srgbClr val="000000"/>
                </a:solidFill>
                <a:latin typeface="Times New Roman" panose="02020603050405020304" pitchFamily="18" charset="0"/>
                <a:cs typeface="Times New Roman" panose="02020603050405020304" pitchFamily="18" charset="0"/>
              </a:rPr>
              <a:t>读数一次</a:t>
            </a:r>
            <a:r>
              <a:rPr lang="en-US" altLang="zh-CN" sz="2800" dirty="0">
                <a:solidFill>
                  <a:srgbClr val="000000"/>
                </a:solidFill>
                <a:latin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并将温度填入下表中</a:t>
            </a:r>
            <a:r>
              <a:rPr lang="en-US" altLang="zh-CN" sz="2800" dirty="0">
                <a:solidFill>
                  <a:srgbClr val="000000"/>
                </a:solidFill>
                <a:latin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直到水沸腾</a:t>
            </a:r>
            <a:r>
              <a:rPr lang="en-US" altLang="zh-CN" sz="2800" dirty="0">
                <a:solidFill>
                  <a:srgbClr val="000000"/>
                </a:solidFill>
                <a:latin typeface="Times New Roman" panose="02020603050405020304" pitchFamily="18" charset="0"/>
              </a:rPr>
              <a:t>4</a:t>
            </a:r>
            <a:r>
              <a:rPr lang="en-US" altLang="zh-CN" sz="2800" i="1" dirty="0">
                <a:solidFill>
                  <a:srgbClr val="000000"/>
                </a:solidFill>
                <a:latin typeface="Times New Roman" panose="02020603050405020304" pitchFamily="18" charset="0"/>
              </a:rPr>
              <a:t>~</a:t>
            </a:r>
            <a:r>
              <a:rPr lang="en-US" altLang="zh-CN" sz="2800" dirty="0">
                <a:solidFill>
                  <a:srgbClr val="000000"/>
                </a:solidFill>
                <a:latin typeface="Times New Roman" panose="02020603050405020304" pitchFamily="18" charset="0"/>
              </a:rPr>
              <a:t>5 min</a:t>
            </a:r>
            <a:r>
              <a:rPr lang="zh-CN" altLang="zh-CN" sz="2800" dirty="0">
                <a:solidFill>
                  <a:srgbClr val="000000"/>
                </a:solidFill>
                <a:latin typeface="Times New Roman" panose="02020603050405020304" pitchFamily="18" charset="0"/>
                <a:cs typeface="Times New Roman" panose="02020603050405020304" pitchFamily="18" charset="0"/>
              </a:rPr>
              <a:t>后为止。</a:t>
            </a:r>
            <a:endParaRPr lang="zh-CN" altLang="en-US" sz="2800" dirty="0"/>
          </a:p>
        </p:txBody>
      </p:sp>
      <p:graphicFrame>
        <p:nvGraphicFramePr>
          <p:cNvPr id="5" name="表格 4"/>
          <p:cNvGraphicFramePr>
            <a:graphicFrameLocks noGrp="1" noChangeAspect="1"/>
          </p:cNvGraphicFramePr>
          <p:nvPr>
            <p:extLst>
              <p:ext uri="{D42A27DB-BD31-4B8C-83A1-F6EECF244321}">
                <p14:modId xmlns:p14="http://schemas.microsoft.com/office/powerpoint/2010/main" val="1806515332"/>
              </p:ext>
            </p:extLst>
          </p:nvPr>
        </p:nvGraphicFramePr>
        <p:xfrm>
          <a:off x="381000" y="3317584"/>
          <a:ext cx="11430000" cy="853440"/>
        </p:xfrm>
        <a:graphic>
          <a:graphicData uri="http://schemas.openxmlformats.org/drawingml/2006/table">
            <a:tbl>
              <a:tblPr firstRow="1" firstCol="1" bandRow="1"/>
              <a:tblGrid>
                <a:gridCol w="1645508"/>
                <a:gridCol w="894492"/>
                <a:gridCol w="1270000"/>
                <a:gridCol w="1270000"/>
                <a:gridCol w="1270000"/>
                <a:gridCol w="1270000"/>
                <a:gridCol w="1270000"/>
                <a:gridCol w="1270000"/>
                <a:gridCol w="1270000"/>
              </a:tblGrid>
              <a:tr h="0">
                <a:tc>
                  <a:txBody>
                    <a:bodyPr/>
                    <a:lstStyle/>
                    <a:p>
                      <a:pPr algn="ctr">
                        <a:spcAft>
                          <a:spcPts val="0"/>
                        </a:spcAft>
                        <a:tabLst>
                          <a:tab pos="1188085" algn="l"/>
                          <a:tab pos="2163445" algn="l"/>
                          <a:tab pos="3142615" algn="l"/>
                          <a:tab pos="4190365" algn="l"/>
                        </a:tabLst>
                      </a:pPr>
                      <a:r>
                        <a:rPr lang="zh-CN" sz="2800" dirty="0" smtClean="0">
                          <a:solidFill>
                            <a:srgbClr val="000000"/>
                          </a:solidFill>
                          <a:effectLst/>
                          <a:latin typeface="Arial" panose="020B0604020202020204" pitchFamily="34" charset="0"/>
                          <a:ea typeface="黑体" panose="02010609060101010101" pitchFamily="49" charset="-122"/>
                          <a:cs typeface="Times New Roman" panose="02020603050405020304" pitchFamily="18" charset="0"/>
                        </a:rPr>
                        <a:t>时间</a:t>
                      </a:r>
                      <a:r>
                        <a:rPr lang="en-US" sz="28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min</a:t>
                      </a:r>
                      <a:endParaRPr lang="zh-CN" sz="2800" dirty="0">
                        <a:solidFill>
                          <a:srgbClr val="000000"/>
                        </a:solidFill>
                        <a:effectLst/>
                        <a:latin typeface="NEU-BZ-S92"/>
                        <a:ea typeface="方正书宋_GBK"/>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1188085" algn="l"/>
                          <a:tab pos="2163445" algn="l"/>
                          <a:tab pos="3142615" algn="l"/>
                          <a:tab pos="4190365" algn="l"/>
                        </a:tabLst>
                      </a:pP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800" dirty="0">
                        <a:solidFill>
                          <a:srgbClr val="000000"/>
                        </a:solidFill>
                        <a:effectLst/>
                        <a:latin typeface="NEU-BZ-S92"/>
                        <a:ea typeface="方正书宋_GBK"/>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en-US" sz="28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endParaRPr lang="zh-CN" sz="2800">
                        <a:solidFill>
                          <a:srgbClr val="000000"/>
                        </a:solidFill>
                        <a:effectLst/>
                        <a:latin typeface="NEU-BZ-S92"/>
                        <a:ea typeface="方正书宋_GBK"/>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2800">
                        <a:solidFill>
                          <a:srgbClr val="000000"/>
                        </a:solidFill>
                        <a:effectLst/>
                        <a:latin typeface="NEU-BZ-S92"/>
                        <a:ea typeface="方正书宋_GBK"/>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8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endParaRPr lang="zh-CN" sz="2800">
                        <a:solidFill>
                          <a:srgbClr val="000000"/>
                        </a:solidFill>
                        <a:effectLst/>
                        <a:latin typeface="NEU-BZ-S92"/>
                        <a:ea typeface="方正书宋_GBK"/>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800">
                        <a:solidFill>
                          <a:srgbClr val="000000"/>
                        </a:solidFill>
                        <a:effectLst/>
                        <a:latin typeface="NEU-BZ-S92"/>
                        <a:ea typeface="方正书宋_GBK"/>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8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endParaRPr lang="zh-CN" sz="2800">
                        <a:solidFill>
                          <a:srgbClr val="000000"/>
                        </a:solidFill>
                        <a:effectLst/>
                        <a:latin typeface="NEU-BZ-S92"/>
                        <a:ea typeface="方正书宋_GBK"/>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2800">
                        <a:solidFill>
                          <a:srgbClr val="000000"/>
                        </a:solidFill>
                        <a:effectLst/>
                        <a:latin typeface="NEU-BZ-S92"/>
                        <a:ea typeface="方正书宋_GBK"/>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1188085" algn="l"/>
                          <a:tab pos="2163445" algn="l"/>
                          <a:tab pos="3142615" algn="l"/>
                          <a:tab pos="4190365" algn="l"/>
                        </a:tabLst>
                      </a:pPr>
                      <a:r>
                        <a:rPr lang="en-US" sz="2800">
                          <a:solidFill>
                            <a:srgbClr val="000000"/>
                          </a:solidFill>
                          <a:effectLst/>
                          <a:latin typeface="宋体" panose="02010600030101010101" pitchFamily="2" charset="-122"/>
                          <a:ea typeface="方正书宋_GBK"/>
                          <a:cs typeface="Times New Roman" panose="02020603050405020304" pitchFamily="18" charset="0"/>
                        </a:rPr>
                        <a:t>…</a:t>
                      </a:r>
                      <a:endParaRPr lang="zh-CN" sz="2800">
                        <a:solidFill>
                          <a:srgbClr val="000000"/>
                        </a:solidFill>
                        <a:effectLst/>
                        <a:latin typeface="NEU-BZ-S92"/>
                        <a:ea typeface="方正书宋_GBK"/>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spcAft>
                          <a:spcPts val="0"/>
                        </a:spcAft>
                        <a:tabLst>
                          <a:tab pos="1188085" algn="l"/>
                          <a:tab pos="2163445" algn="l"/>
                          <a:tab pos="3142615" algn="l"/>
                          <a:tab pos="4190365" algn="l"/>
                        </a:tabLst>
                      </a:pPr>
                      <a:r>
                        <a:rPr lang="zh-CN" sz="2800">
                          <a:solidFill>
                            <a:srgbClr val="000000"/>
                          </a:solidFill>
                          <a:effectLst/>
                          <a:latin typeface="Arial" panose="020B0604020202020204" pitchFamily="34" charset="0"/>
                          <a:ea typeface="黑体" panose="02010609060101010101" pitchFamily="49" charset="-122"/>
                          <a:cs typeface="Times New Roman" panose="02020603050405020304" pitchFamily="18" charset="0"/>
                        </a:rPr>
                        <a:t>温度</a:t>
                      </a:r>
                      <a:r>
                        <a:rPr lang="en-US" sz="28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NEU-BZ-S92"/>
                          <a:ea typeface="宋体" panose="02010600030101010101" pitchFamily="2" charset="-122"/>
                          <a:cs typeface="宋体" panose="02010600030101010101" pitchFamily="2" charset="-122"/>
                        </a:rPr>
                        <a:t>℃</a:t>
                      </a:r>
                      <a:endParaRPr lang="zh-CN" sz="2800">
                        <a:solidFill>
                          <a:srgbClr val="000000"/>
                        </a:solidFill>
                        <a:effectLst/>
                        <a:latin typeface="NEU-BZ-S92"/>
                        <a:ea typeface="方正书宋_GBK"/>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a:spcAft>
                          <a:spcPts val="0"/>
                        </a:spcAft>
                        <a:tabLst>
                          <a:tab pos="1188085" algn="l"/>
                          <a:tab pos="2163445" algn="l"/>
                          <a:tab pos="3142615" algn="l"/>
                          <a:tab pos="4190365" algn="l"/>
                        </a:tabLst>
                      </a:pPr>
                      <a:r>
                        <a:rPr lang="en-US" sz="2800">
                          <a:solidFill>
                            <a:srgbClr val="000000"/>
                          </a:solidFill>
                          <a:effectLst/>
                          <a:latin typeface="NEU-BZ-S92"/>
                          <a:ea typeface="方正书宋_GBK"/>
                          <a:cs typeface="Times New Roman" panose="02020603050405020304" pitchFamily="18" charset="0"/>
                        </a:rPr>
                        <a:t> </a:t>
                      </a:r>
                      <a:endParaRPr lang="zh-CN" sz="2800">
                        <a:solidFill>
                          <a:srgbClr val="000000"/>
                        </a:solidFill>
                        <a:effectLst/>
                        <a:latin typeface="NEU-BZ-S92"/>
                        <a:ea typeface="方正书宋_GBK"/>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a:spcAft>
                          <a:spcPts val="0"/>
                        </a:spcAft>
                        <a:tabLst>
                          <a:tab pos="1188085" algn="l"/>
                          <a:tab pos="2163445" algn="l"/>
                          <a:tab pos="3142615" algn="l"/>
                          <a:tab pos="4190365" algn="l"/>
                        </a:tabLst>
                      </a:pPr>
                      <a:r>
                        <a:rPr lang="en-US" sz="2800">
                          <a:solidFill>
                            <a:srgbClr val="000000"/>
                          </a:solidFill>
                          <a:effectLst/>
                          <a:latin typeface="NEU-BZ-S92"/>
                          <a:ea typeface="方正书宋_GBK"/>
                          <a:cs typeface="Times New Roman" panose="02020603050405020304" pitchFamily="18" charset="0"/>
                        </a:rPr>
                        <a:t> </a:t>
                      </a:r>
                      <a:endParaRPr lang="zh-CN" sz="2800">
                        <a:solidFill>
                          <a:srgbClr val="000000"/>
                        </a:solidFill>
                        <a:effectLst/>
                        <a:latin typeface="NEU-BZ-S92"/>
                        <a:ea typeface="方正书宋_GBK"/>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a:spcAft>
                          <a:spcPts val="0"/>
                        </a:spcAft>
                        <a:tabLst>
                          <a:tab pos="1188085" algn="l"/>
                          <a:tab pos="2163445" algn="l"/>
                          <a:tab pos="3142615" algn="l"/>
                          <a:tab pos="4190365" algn="l"/>
                        </a:tabLst>
                      </a:pPr>
                      <a:r>
                        <a:rPr lang="en-US" sz="2800">
                          <a:solidFill>
                            <a:srgbClr val="000000"/>
                          </a:solidFill>
                          <a:effectLst/>
                          <a:latin typeface="NEU-BZ-S92"/>
                          <a:ea typeface="方正书宋_GBK"/>
                          <a:cs typeface="Times New Roman" panose="02020603050405020304" pitchFamily="18" charset="0"/>
                        </a:rPr>
                        <a:t> </a:t>
                      </a:r>
                      <a:endParaRPr lang="zh-CN" sz="2800">
                        <a:solidFill>
                          <a:srgbClr val="000000"/>
                        </a:solidFill>
                        <a:effectLst/>
                        <a:latin typeface="NEU-BZ-S92"/>
                        <a:ea typeface="方正书宋_GBK"/>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a:spcAft>
                          <a:spcPts val="0"/>
                        </a:spcAft>
                        <a:tabLst>
                          <a:tab pos="1188085" algn="l"/>
                          <a:tab pos="2163445" algn="l"/>
                          <a:tab pos="3142615" algn="l"/>
                          <a:tab pos="4190365" algn="l"/>
                        </a:tabLst>
                      </a:pPr>
                      <a:r>
                        <a:rPr lang="en-US" sz="2800">
                          <a:solidFill>
                            <a:srgbClr val="000000"/>
                          </a:solidFill>
                          <a:effectLst/>
                          <a:latin typeface="NEU-BZ-S92"/>
                          <a:ea typeface="方正书宋_GBK"/>
                          <a:cs typeface="Times New Roman" panose="02020603050405020304" pitchFamily="18" charset="0"/>
                        </a:rPr>
                        <a:t> </a:t>
                      </a:r>
                      <a:endParaRPr lang="zh-CN" sz="2800">
                        <a:solidFill>
                          <a:srgbClr val="000000"/>
                        </a:solidFill>
                        <a:effectLst/>
                        <a:latin typeface="NEU-BZ-S92"/>
                        <a:ea typeface="方正书宋_GBK"/>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a:spcAft>
                          <a:spcPts val="0"/>
                        </a:spcAft>
                        <a:tabLst>
                          <a:tab pos="1188085" algn="l"/>
                          <a:tab pos="2163445" algn="l"/>
                          <a:tab pos="3142615" algn="l"/>
                          <a:tab pos="4190365" algn="l"/>
                        </a:tabLst>
                      </a:pPr>
                      <a:r>
                        <a:rPr lang="en-US" sz="2800">
                          <a:solidFill>
                            <a:srgbClr val="000000"/>
                          </a:solidFill>
                          <a:effectLst/>
                          <a:latin typeface="NEU-BZ-S92"/>
                          <a:ea typeface="方正书宋_GBK"/>
                          <a:cs typeface="Times New Roman" panose="02020603050405020304" pitchFamily="18" charset="0"/>
                        </a:rPr>
                        <a:t> </a:t>
                      </a:r>
                      <a:endParaRPr lang="zh-CN" sz="2800">
                        <a:solidFill>
                          <a:srgbClr val="000000"/>
                        </a:solidFill>
                        <a:effectLst/>
                        <a:latin typeface="NEU-BZ-S92"/>
                        <a:ea typeface="方正书宋_GBK"/>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a:spcAft>
                          <a:spcPts val="0"/>
                        </a:spcAft>
                        <a:tabLst>
                          <a:tab pos="1188085" algn="l"/>
                          <a:tab pos="2163445" algn="l"/>
                          <a:tab pos="3142615" algn="l"/>
                          <a:tab pos="4190365" algn="l"/>
                        </a:tabLst>
                      </a:pPr>
                      <a:r>
                        <a:rPr lang="en-US" sz="2800">
                          <a:solidFill>
                            <a:srgbClr val="000000"/>
                          </a:solidFill>
                          <a:effectLst/>
                          <a:latin typeface="NEU-BZ-S92"/>
                          <a:ea typeface="方正书宋_GBK"/>
                          <a:cs typeface="Times New Roman" panose="02020603050405020304" pitchFamily="18" charset="0"/>
                        </a:rPr>
                        <a:t> </a:t>
                      </a:r>
                      <a:endParaRPr lang="zh-CN" sz="2800">
                        <a:solidFill>
                          <a:srgbClr val="000000"/>
                        </a:solidFill>
                        <a:effectLst/>
                        <a:latin typeface="NEU-BZ-S92"/>
                        <a:ea typeface="方正书宋_GBK"/>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a:spcAft>
                          <a:spcPts val="0"/>
                        </a:spcAft>
                        <a:tabLst>
                          <a:tab pos="1188085" algn="l"/>
                          <a:tab pos="2163445" algn="l"/>
                          <a:tab pos="3142615" algn="l"/>
                          <a:tab pos="4190365" algn="l"/>
                        </a:tabLst>
                      </a:pPr>
                      <a:r>
                        <a:rPr lang="en-US" sz="2800">
                          <a:solidFill>
                            <a:srgbClr val="000000"/>
                          </a:solidFill>
                          <a:effectLst/>
                          <a:latin typeface="NEU-BZ-S92"/>
                          <a:ea typeface="方正书宋_GBK"/>
                          <a:cs typeface="Times New Roman" panose="02020603050405020304" pitchFamily="18" charset="0"/>
                        </a:rPr>
                        <a:t> </a:t>
                      </a:r>
                      <a:endParaRPr lang="zh-CN" sz="2800">
                        <a:solidFill>
                          <a:srgbClr val="000000"/>
                        </a:solidFill>
                        <a:effectLst/>
                        <a:latin typeface="NEU-BZ-S92"/>
                        <a:ea typeface="方正书宋_GBK"/>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a:spcAft>
                          <a:spcPts val="0"/>
                        </a:spcAft>
                        <a:tabLst>
                          <a:tab pos="1188085" algn="l"/>
                          <a:tab pos="2163445" algn="l"/>
                          <a:tab pos="3142615" algn="l"/>
                          <a:tab pos="4190365" algn="l"/>
                        </a:tabLst>
                      </a:pPr>
                      <a:r>
                        <a:rPr lang="en-US" sz="2800" dirty="0">
                          <a:solidFill>
                            <a:srgbClr val="000000"/>
                          </a:solidFill>
                          <a:effectLst/>
                          <a:latin typeface="NEU-BZ-S92"/>
                          <a:ea typeface="方正书宋_GBK"/>
                          <a:cs typeface="Times New Roman" panose="02020603050405020304" pitchFamily="18" charset="0"/>
                        </a:rPr>
                        <a:t> </a:t>
                      </a:r>
                      <a:endParaRPr lang="zh-CN" sz="2800" dirty="0">
                        <a:solidFill>
                          <a:srgbClr val="000000"/>
                        </a:solidFill>
                        <a:effectLst/>
                        <a:latin typeface="NEU-BZ-S92"/>
                        <a:ea typeface="方正书宋_GBK"/>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r>
            </a:tbl>
          </a:graphicData>
        </a:graphic>
      </p:graphicFrame>
      <p:sp>
        <p:nvSpPr>
          <p:cNvPr id="6" name="矩形 5"/>
          <p:cNvSpPr>
            <a:spLocks noChangeAspect="1"/>
          </p:cNvSpPr>
          <p:nvPr/>
        </p:nvSpPr>
        <p:spPr>
          <a:xfrm>
            <a:off x="381000" y="4204843"/>
            <a:ext cx="11430000" cy="59221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dirty="0">
                <a:solidFill>
                  <a:srgbClr val="000000"/>
                </a:solidFill>
                <a:latin typeface="NEU-BZ-S92"/>
                <a:cs typeface="宋体" panose="02010600030101010101" pitchFamily="2" charset="-122"/>
              </a:rPr>
              <a:t>④</a:t>
            </a:r>
            <a:r>
              <a:rPr lang="zh-CN" altLang="zh-CN" sz="2800" dirty="0">
                <a:solidFill>
                  <a:srgbClr val="000000"/>
                </a:solidFill>
                <a:latin typeface="Times New Roman" panose="02020603050405020304" pitchFamily="18" charset="0"/>
                <a:cs typeface="Times New Roman" panose="02020603050405020304" pitchFamily="18" charset="0"/>
              </a:rPr>
              <a:t>根据记录的实验数据</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在坐标纸上绘出水沸腾前后的温度</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时间图像。</a:t>
            </a:r>
            <a:endParaRPr lang="zh-CN" altLang="zh-CN" sz="2800" dirty="0">
              <a:solidFill>
                <a:srgbClr val="000000"/>
              </a:solidFill>
              <a:effectLst/>
              <a:latin typeface="NEU-BZ-S92"/>
              <a:ea typeface="方正书宋_GBK"/>
              <a:cs typeface="Times New Roman" panose="02020603050405020304" pitchFamily="18" charset="0"/>
            </a:endParaRPr>
          </a:p>
        </p:txBody>
      </p:sp>
    </p:spTree>
    <p:extLst>
      <p:ext uri="{BB962C8B-B14F-4D97-AF65-F5344CB8AC3E}">
        <p14:creationId xmlns:p14="http://schemas.microsoft.com/office/powerpoint/2010/main" val="367824246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81000" y="1272210"/>
            <a:ext cx="11430000" cy="2832827"/>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dirty="0">
                <a:solidFill>
                  <a:srgbClr val="000000"/>
                </a:solidFill>
                <a:latin typeface="Times New Roman" panose="02020603050405020304" pitchFamily="18" charset="0"/>
                <a:cs typeface="Times New Roman" panose="02020603050405020304" pitchFamily="18" charset="0"/>
              </a:rPr>
              <a:t>(4)</a:t>
            </a:r>
            <a:r>
              <a:rPr lang="zh-CN" altLang="zh-CN" sz="2800" dirty="0">
                <a:solidFill>
                  <a:srgbClr val="000000"/>
                </a:solidFill>
                <a:latin typeface="Times New Roman" panose="02020603050405020304" pitchFamily="18" charset="0"/>
                <a:cs typeface="Times New Roman" panose="02020603050405020304" pitchFamily="18" charset="0"/>
              </a:rPr>
              <a:t>实验结论</a:t>
            </a:r>
            <a:endParaRPr lang="zh-CN" altLang="zh-CN" sz="2800" dirty="0">
              <a:solidFill>
                <a:srgbClr val="000000"/>
              </a:solidFill>
              <a:latin typeface="NEU-BZ-S92"/>
              <a:ea typeface="方正书宋_GBK"/>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dirty="0">
                <a:solidFill>
                  <a:srgbClr val="000000"/>
                </a:solidFill>
                <a:latin typeface="NEU-BZ-S92"/>
                <a:cs typeface="宋体" panose="02010600030101010101" pitchFamily="2" charset="-122"/>
              </a:rPr>
              <a:t>①</a:t>
            </a:r>
            <a:r>
              <a:rPr lang="zh-CN" altLang="zh-CN" sz="2800" dirty="0">
                <a:solidFill>
                  <a:srgbClr val="000000"/>
                </a:solidFill>
                <a:latin typeface="Times New Roman" panose="02020603050405020304" pitchFamily="18" charset="0"/>
                <a:cs typeface="Times New Roman" panose="02020603050405020304" pitchFamily="18" charset="0"/>
              </a:rPr>
              <a:t>水在沸腾前</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温度</a:t>
            </a:r>
            <a:r>
              <a:rPr lang="en-US" altLang="zh-CN" sz="2800" i="1" dirty="0">
                <a:solidFill>
                  <a:srgbClr val="000000"/>
                </a:solidFill>
                <a:latin typeface="Times New Roman" panose="02020603050405020304" pitchFamily="18" charset="0"/>
                <a:cs typeface="Times New Roman" panose="02020603050405020304" pitchFamily="18" charset="0"/>
              </a:rPr>
              <a:t>__________</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水在沸腾后</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温度</a:t>
            </a:r>
            <a:r>
              <a:rPr lang="en-US" altLang="zh-CN" sz="2800" i="1" dirty="0">
                <a:solidFill>
                  <a:srgbClr val="000000"/>
                </a:solidFill>
                <a:latin typeface="Times New Roman" panose="02020603050405020304" pitchFamily="18" charset="0"/>
                <a:cs typeface="Times New Roman" panose="02020603050405020304" pitchFamily="18" charset="0"/>
              </a:rPr>
              <a:t>__________</a:t>
            </a:r>
            <a:r>
              <a:rPr lang="zh-CN" altLang="zh-CN" sz="2800" dirty="0">
                <a:solidFill>
                  <a:srgbClr val="000000"/>
                </a:solidFill>
                <a:latin typeface="Times New Roman" panose="02020603050405020304" pitchFamily="18" charset="0"/>
                <a:cs typeface="Times New Roman" panose="02020603050405020304" pitchFamily="18" charset="0"/>
              </a:rPr>
              <a:t>。</a:t>
            </a:r>
            <a:r>
              <a:rPr lang="en-US" altLang="zh-CN" sz="2800" dirty="0">
                <a:solidFill>
                  <a:srgbClr val="000000"/>
                </a:solidFill>
                <a:latin typeface="Times New Roman" panose="02020603050405020304" pitchFamily="18" charset="0"/>
                <a:cs typeface="Times New Roman" panose="02020603050405020304" pitchFamily="18" charset="0"/>
              </a:rPr>
              <a:t> </a:t>
            </a:r>
            <a:endParaRPr lang="zh-CN" altLang="zh-CN" sz="2800" dirty="0">
              <a:solidFill>
                <a:srgbClr val="000000"/>
              </a:solidFill>
              <a:latin typeface="NEU-BZ-S92"/>
              <a:ea typeface="方正书宋_GBK"/>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dirty="0">
                <a:solidFill>
                  <a:srgbClr val="000000"/>
                </a:solidFill>
                <a:latin typeface="NEU-BZ-S92"/>
                <a:cs typeface="宋体" panose="02010600030101010101" pitchFamily="2" charset="-122"/>
              </a:rPr>
              <a:t>②</a:t>
            </a:r>
            <a:r>
              <a:rPr lang="zh-CN" altLang="zh-CN" sz="2800" dirty="0">
                <a:solidFill>
                  <a:srgbClr val="000000"/>
                </a:solidFill>
                <a:latin typeface="Times New Roman" panose="02020603050405020304" pitchFamily="18" charset="0"/>
                <a:cs typeface="Times New Roman" panose="02020603050405020304" pitchFamily="18" charset="0"/>
              </a:rPr>
              <a:t>沸腾时</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水中形成的大量气泡不断</a:t>
            </a:r>
            <a:r>
              <a:rPr lang="en-US" altLang="zh-CN" sz="2800" i="1" dirty="0">
                <a:solidFill>
                  <a:srgbClr val="000000"/>
                </a:solidFill>
                <a:latin typeface="Times New Roman" panose="02020603050405020304" pitchFamily="18" charset="0"/>
                <a:cs typeface="Times New Roman" panose="02020603050405020304" pitchFamily="18" charset="0"/>
              </a:rPr>
              <a:t>__________</a:t>
            </a:r>
            <a:r>
              <a:rPr lang="zh-CN" altLang="zh-CN" sz="2800" dirty="0">
                <a:solidFill>
                  <a:srgbClr val="000000"/>
                </a:solidFill>
                <a:latin typeface="Times New Roman" panose="02020603050405020304" pitchFamily="18" charset="0"/>
                <a:cs typeface="Times New Roman" panose="02020603050405020304" pitchFamily="18" charset="0"/>
              </a:rPr>
              <a:t>、</a:t>
            </a:r>
            <a:r>
              <a:rPr lang="en-US" altLang="zh-CN" sz="2800" i="1" dirty="0">
                <a:solidFill>
                  <a:srgbClr val="000000"/>
                </a:solidFill>
                <a:latin typeface="Times New Roman" panose="02020603050405020304" pitchFamily="18" charset="0"/>
                <a:cs typeface="Times New Roman" panose="02020603050405020304" pitchFamily="18" charset="0"/>
              </a:rPr>
              <a:t>__________</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到水面破裂开来。</a:t>
            </a:r>
            <a:r>
              <a:rPr lang="en-US" altLang="zh-CN" sz="2800" dirty="0">
                <a:solidFill>
                  <a:srgbClr val="000000"/>
                </a:solidFill>
                <a:latin typeface="Times New Roman" panose="02020603050405020304" pitchFamily="18" charset="0"/>
                <a:cs typeface="Times New Roman" panose="02020603050405020304" pitchFamily="18" charset="0"/>
              </a:rPr>
              <a:t> </a:t>
            </a:r>
            <a:endParaRPr lang="zh-CN" altLang="zh-CN" sz="2800" dirty="0">
              <a:solidFill>
                <a:srgbClr val="000000"/>
              </a:solidFill>
              <a:latin typeface="NEU-BZ-S92"/>
              <a:ea typeface="方正书宋_GBK"/>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dirty="0">
                <a:solidFill>
                  <a:srgbClr val="000000"/>
                </a:solidFill>
                <a:latin typeface="NEU-BZ-S92"/>
                <a:cs typeface="宋体" panose="02010600030101010101" pitchFamily="2" charset="-122"/>
              </a:rPr>
              <a:t>③</a:t>
            </a:r>
            <a:r>
              <a:rPr lang="zh-CN" altLang="zh-CN" sz="2800" dirty="0">
                <a:solidFill>
                  <a:srgbClr val="000000"/>
                </a:solidFill>
                <a:latin typeface="Times New Roman" panose="02020603050405020304" pitchFamily="18" charset="0"/>
                <a:cs typeface="Times New Roman" panose="02020603050405020304" pitchFamily="18" charset="0"/>
              </a:rPr>
              <a:t>水在沸腾的过程中</a:t>
            </a:r>
            <a:r>
              <a:rPr lang="zh-CN" altLang="zh-CN" sz="2800" dirty="0" smtClean="0">
                <a:solidFill>
                  <a:srgbClr val="000000"/>
                </a:solidFill>
                <a:latin typeface="Times New Roman" panose="02020603050405020304" pitchFamily="18" charset="0"/>
                <a:cs typeface="Times New Roman" panose="02020603050405020304" pitchFamily="18" charset="0"/>
              </a:rPr>
              <a:t>不断</a:t>
            </a:r>
            <a:r>
              <a:rPr lang="en-US" altLang="zh-CN" sz="2800" i="1" dirty="0">
                <a:solidFill>
                  <a:srgbClr val="000000"/>
                </a:solidFill>
                <a:latin typeface="Times New Roman" panose="02020603050405020304" pitchFamily="18" charset="0"/>
                <a:cs typeface="Times New Roman" panose="02020603050405020304" pitchFamily="18" charset="0"/>
              </a:rPr>
              <a:t>__________ </a:t>
            </a:r>
            <a:r>
              <a:rPr lang="zh-CN" altLang="zh-CN" sz="2800" dirty="0" smtClean="0">
                <a:solidFill>
                  <a:srgbClr val="000000"/>
                </a:solidFill>
                <a:latin typeface="Times New Roman" panose="02020603050405020304" pitchFamily="18" charset="0"/>
                <a:cs typeface="Times New Roman" panose="02020603050405020304" pitchFamily="18" charset="0"/>
              </a:rPr>
              <a:t>。</a:t>
            </a:r>
            <a:r>
              <a:rPr lang="en-US" altLang="zh-CN" sz="2800" dirty="0">
                <a:solidFill>
                  <a:srgbClr val="000000"/>
                </a:solidFill>
                <a:latin typeface="Times New Roman" panose="02020603050405020304" pitchFamily="18" charset="0"/>
                <a:cs typeface="Times New Roman" panose="02020603050405020304" pitchFamily="18" charset="0"/>
              </a:rPr>
              <a:t> </a:t>
            </a:r>
            <a:endParaRPr lang="zh-CN" altLang="zh-CN" sz="2800" dirty="0">
              <a:solidFill>
                <a:srgbClr val="000000"/>
              </a:solidFill>
              <a:effectLst/>
              <a:latin typeface="NEU-BZ-S92"/>
              <a:ea typeface="方正书宋_GBK"/>
              <a:cs typeface="Times New Roman" panose="02020603050405020304" pitchFamily="18" charset="0"/>
            </a:endParaRPr>
          </a:p>
        </p:txBody>
      </p:sp>
      <p:sp>
        <p:nvSpPr>
          <p:cNvPr id="2" name="矩形 1"/>
          <p:cNvSpPr>
            <a:spLocks noChangeAspect="1"/>
          </p:cNvSpPr>
          <p:nvPr/>
        </p:nvSpPr>
        <p:spPr>
          <a:xfrm>
            <a:off x="3450021" y="1829097"/>
            <a:ext cx="1710725" cy="600229"/>
          </a:xfrm>
          <a:prstGeom prst="rect">
            <a:avLst/>
          </a:prstGeom>
        </p:spPr>
        <p:txBody>
          <a:bodyPr wrap="none">
            <a:spAutoFit/>
          </a:bodyPr>
          <a:lstStyle/>
          <a:p>
            <a:pPr>
              <a:lnSpc>
                <a:spcPct val="130000"/>
              </a:lnSpc>
            </a:pPr>
            <a:r>
              <a:rPr lang="zh-CN" altLang="zh-CN" sz="2800" dirty="0">
                <a:solidFill>
                  <a:srgbClr val="FF0000"/>
                </a:solidFill>
                <a:latin typeface="Times New Roman" panose="02020603050405020304" pitchFamily="18" charset="0"/>
                <a:cs typeface="Times New Roman" panose="02020603050405020304" pitchFamily="18" charset="0"/>
              </a:rPr>
              <a:t>不断</a:t>
            </a:r>
            <a:r>
              <a:rPr lang="zh-CN" altLang="zh-CN" sz="2800" dirty="0" smtClean="0">
                <a:solidFill>
                  <a:srgbClr val="FF0000"/>
                </a:solidFill>
                <a:latin typeface="Times New Roman" panose="02020603050405020304" pitchFamily="18" charset="0"/>
                <a:cs typeface="Times New Roman" panose="02020603050405020304" pitchFamily="18" charset="0"/>
              </a:rPr>
              <a:t>升高</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4" name="矩形 3"/>
          <p:cNvSpPr>
            <a:spLocks noChangeAspect="1"/>
          </p:cNvSpPr>
          <p:nvPr/>
        </p:nvSpPr>
        <p:spPr>
          <a:xfrm>
            <a:off x="7916917" y="1829394"/>
            <a:ext cx="1710725" cy="600229"/>
          </a:xfrm>
          <a:prstGeom prst="rect">
            <a:avLst/>
          </a:prstGeom>
        </p:spPr>
        <p:txBody>
          <a:bodyPr wrap="none">
            <a:spAutoFit/>
          </a:bodyPr>
          <a:lstStyle/>
          <a:p>
            <a:pPr>
              <a:lnSpc>
                <a:spcPct val="130000"/>
              </a:lnSpc>
            </a:pPr>
            <a:r>
              <a:rPr lang="zh-CN" altLang="zh-CN" sz="2800" dirty="0">
                <a:solidFill>
                  <a:srgbClr val="FF0000"/>
                </a:solidFill>
                <a:latin typeface="Times New Roman" panose="02020603050405020304" pitchFamily="18" charset="0"/>
                <a:cs typeface="Times New Roman" panose="02020603050405020304" pitchFamily="18" charset="0"/>
              </a:rPr>
              <a:t>保持</a:t>
            </a:r>
            <a:r>
              <a:rPr lang="zh-CN" altLang="zh-CN" sz="2800" dirty="0" smtClean="0">
                <a:solidFill>
                  <a:srgbClr val="FF0000"/>
                </a:solidFill>
                <a:latin typeface="Times New Roman" panose="02020603050405020304" pitchFamily="18" charset="0"/>
                <a:cs typeface="Times New Roman" panose="02020603050405020304" pitchFamily="18" charset="0"/>
              </a:rPr>
              <a:t>不变</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5" name="矩形 4"/>
          <p:cNvSpPr>
            <a:spLocks noChangeAspect="1"/>
          </p:cNvSpPr>
          <p:nvPr/>
        </p:nvSpPr>
        <p:spPr>
          <a:xfrm>
            <a:off x="6350876" y="2388508"/>
            <a:ext cx="992579" cy="600229"/>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上升</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6" name="矩形 5"/>
          <p:cNvSpPr>
            <a:spLocks noChangeAspect="1"/>
          </p:cNvSpPr>
          <p:nvPr/>
        </p:nvSpPr>
        <p:spPr>
          <a:xfrm>
            <a:off x="8410904" y="2391698"/>
            <a:ext cx="992579" cy="600229"/>
          </a:xfrm>
          <a:prstGeom prst="rect">
            <a:avLst/>
          </a:prstGeom>
        </p:spPr>
        <p:txBody>
          <a:bodyPr wrap="none">
            <a:spAutoFit/>
          </a:bodyPr>
          <a:lstStyle/>
          <a:p>
            <a:pPr>
              <a:lnSpc>
                <a:spcPct val="130000"/>
              </a:lnSpc>
            </a:pPr>
            <a:r>
              <a:rPr lang="zh-CN" altLang="zh-CN" sz="2800" dirty="0">
                <a:solidFill>
                  <a:srgbClr val="FF0000"/>
                </a:solidFill>
                <a:latin typeface="Times New Roman" panose="02020603050405020304" pitchFamily="18" charset="0"/>
                <a:cs typeface="Times New Roman" panose="02020603050405020304" pitchFamily="18" charset="0"/>
              </a:rPr>
              <a:t>变</a:t>
            </a:r>
            <a:r>
              <a:rPr lang="zh-CN" altLang="zh-CN" sz="2800" dirty="0" smtClean="0">
                <a:solidFill>
                  <a:srgbClr val="FF0000"/>
                </a:solidFill>
                <a:latin typeface="Times New Roman" panose="02020603050405020304" pitchFamily="18" charset="0"/>
                <a:cs typeface="Times New Roman" panose="02020603050405020304" pitchFamily="18" charset="0"/>
              </a:rPr>
              <a:t>大</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7" name="矩形 6"/>
          <p:cNvSpPr>
            <a:spLocks noChangeAspect="1"/>
          </p:cNvSpPr>
          <p:nvPr/>
        </p:nvSpPr>
        <p:spPr>
          <a:xfrm>
            <a:off x="4664456" y="3483787"/>
            <a:ext cx="992579" cy="600229"/>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吸热</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Tree>
    <p:extLst>
      <p:ext uri="{BB962C8B-B14F-4D97-AF65-F5344CB8AC3E}">
        <p14:creationId xmlns:p14="http://schemas.microsoft.com/office/powerpoint/2010/main" val="4964311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randombar(horizontal)">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randombar(horizontal)">
                                      <p:cBhvr>
                                        <p:cTn id="2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p:bldP spid="6" grpId="0"/>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836342"/>
            <a:ext cx="11430000" cy="177279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dirty="0">
                <a:solidFill>
                  <a:srgbClr val="000000"/>
                </a:solidFill>
                <a:latin typeface="Times New Roman" panose="02020603050405020304" pitchFamily="18" charset="0"/>
                <a:cs typeface="Times New Roman" panose="02020603050405020304" pitchFamily="18" charset="0"/>
              </a:rPr>
              <a:t>3</a:t>
            </a:r>
            <a:r>
              <a:rPr lang="en-US" altLang="zh-CN" sz="2800" i="1"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Arial" panose="020B0604020202020204" pitchFamily="34" charset="0"/>
                <a:ea typeface="黑体" panose="02010609060101010101" pitchFamily="49" charset="-122"/>
                <a:cs typeface="Times New Roman" panose="02020603050405020304" pitchFamily="18" charset="0"/>
              </a:rPr>
              <a:t>沸点</a:t>
            </a:r>
            <a:endParaRPr lang="zh-CN" altLang="zh-CN" sz="2800" dirty="0">
              <a:solidFill>
                <a:srgbClr val="000000"/>
              </a:solidFill>
              <a:latin typeface="NEU-BZ-S92"/>
              <a:ea typeface="方正书宋_GBK"/>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dirty="0">
                <a:solidFill>
                  <a:srgbClr val="000000"/>
                </a:solidFill>
                <a:latin typeface="Times New Roman" panose="02020603050405020304" pitchFamily="18" charset="0"/>
                <a:cs typeface="Times New Roman" panose="02020603050405020304" pitchFamily="18" charset="0"/>
              </a:rPr>
              <a:t>各种液体沸腾时都有</a:t>
            </a:r>
            <a:r>
              <a:rPr lang="en-US" altLang="zh-CN" sz="2800" i="1" dirty="0">
                <a:solidFill>
                  <a:srgbClr val="000000"/>
                </a:solidFill>
                <a:latin typeface="Times New Roman" panose="02020603050405020304" pitchFamily="18" charset="0"/>
                <a:cs typeface="Times New Roman" panose="02020603050405020304" pitchFamily="18" charset="0"/>
              </a:rPr>
              <a:t>__________</a:t>
            </a:r>
            <a:r>
              <a:rPr lang="zh-CN" altLang="zh-CN" sz="2800" dirty="0">
                <a:solidFill>
                  <a:srgbClr val="000000"/>
                </a:solidFill>
                <a:latin typeface="Times New Roman" panose="02020603050405020304" pitchFamily="18" charset="0"/>
                <a:cs typeface="Times New Roman" panose="02020603050405020304" pitchFamily="18" charset="0"/>
              </a:rPr>
              <a:t>的温度</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这个温度叫沸点</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不同液体的沸点</a:t>
            </a:r>
            <a:r>
              <a:rPr lang="zh-CN" altLang="zh-CN" sz="2800" dirty="0" smtClean="0">
                <a:solidFill>
                  <a:srgbClr val="000000"/>
                </a:solidFill>
                <a:latin typeface="Times New Roman" panose="02020603050405020304" pitchFamily="18" charset="0"/>
                <a:cs typeface="Times New Roman" panose="02020603050405020304" pitchFamily="18" charset="0"/>
              </a:rPr>
              <a:t>一般</a:t>
            </a:r>
            <a:r>
              <a:rPr lang="en-US" altLang="zh-CN" sz="2800" i="1" dirty="0">
                <a:solidFill>
                  <a:srgbClr val="000000"/>
                </a:solidFill>
                <a:latin typeface="Times New Roman" panose="02020603050405020304" pitchFamily="18" charset="0"/>
                <a:cs typeface="Times New Roman" panose="02020603050405020304" pitchFamily="18" charset="0"/>
              </a:rPr>
              <a:t>__________ </a:t>
            </a:r>
            <a:r>
              <a:rPr lang="zh-CN" altLang="zh-CN" sz="2800" dirty="0" smtClean="0">
                <a:solidFill>
                  <a:srgbClr val="000000"/>
                </a:solidFill>
                <a:latin typeface="Times New Roman" panose="02020603050405020304" pitchFamily="18" charset="0"/>
                <a:cs typeface="Times New Roman" panose="02020603050405020304" pitchFamily="18" charset="0"/>
              </a:rPr>
              <a:t>。</a:t>
            </a:r>
            <a:r>
              <a:rPr lang="en-US" altLang="zh-CN" sz="2800" dirty="0">
                <a:solidFill>
                  <a:srgbClr val="000000"/>
                </a:solidFill>
                <a:latin typeface="Times New Roman" panose="02020603050405020304" pitchFamily="18" charset="0"/>
                <a:cs typeface="Times New Roman" panose="02020603050405020304" pitchFamily="18" charset="0"/>
              </a:rPr>
              <a:t> </a:t>
            </a:r>
            <a:endParaRPr lang="zh-CN" altLang="zh-CN" sz="2800" dirty="0">
              <a:solidFill>
                <a:srgbClr val="000000"/>
              </a:solidFill>
              <a:effectLst/>
              <a:latin typeface="NEU-BZ-S92"/>
              <a:ea typeface="方正书宋_GBK"/>
              <a:cs typeface="Times New Roman" panose="02020603050405020304" pitchFamily="18" charset="0"/>
            </a:endParaRPr>
          </a:p>
        </p:txBody>
      </p:sp>
      <p:sp>
        <p:nvSpPr>
          <p:cNvPr id="3" name="矩形 2"/>
          <p:cNvSpPr>
            <a:spLocks noChangeAspect="1"/>
          </p:cNvSpPr>
          <p:nvPr/>
        </p:nvSpPr>
        <p:spPr>
          <a:xfrm>
            <a:off x="4133193" y="2392487"/>
            <a:ext cx="992579" cy="600229"/>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确定</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4" name="矩形 3"/>
          <p:cNvSpPr>
            <a:spLocks noChangeAspect="1"/>
          </p:cNvSpPr>
          <p:nvPr/>
        </p:nvSpPr>
        <p:spPr>
          <a:xfrm>
            <a:off x="1547648" y="2944577"/>
            <a:ext cx="992579" cy="600229"/>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不同</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Tree>
    <p:extLst>
      <p:ext uri="{BB962C8B-B14F-4D97-AF65-F5344CB8AC3E}">
        <p14:creationId xmlns:p14="http://schemas.microsoft.com/office/powerpoint/2010/main" val="1390136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81000" y="555549"/>
            <a:ext cx="11430000" cy="457356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dirty="0">
                <a:solidFill>
                  <a:srgbClr val="000000"/>
                </a:solidFill>
                <a:latin typeface="NEU-BZ-S92"/>
                <a:ea typeface="方正兰亭中黑_GBK"/>
                <a:cs typeface="Times New Roman" panose="02020603050405020304" pitchFamily="18" charset="0"/>
              </a:rPr>
              <a:t>知识点</a:t>
            </a:r>
            <a:r>
              <a:rPr lang="zh-CN" altLang="zh-CN" sz="2800" dirty="0" smtClean="0">
                <a:solidFill>
                  <a:srgbClr val="000000"/>
                </a:solidFill>
                <a:latin typeface="NEU-BZ-S92"/>
                <a:ea typeface="方正兰亭中黑_GBK"/>
                <a:cs typeface="Times New Roman" panose="02020603050405020304" pitchFamily="18" charset="0"/>
              </a:rPr>
              <a:t>三</a:t>
            </a:r>
            <a:r>
              <a:rPr lang="en-US" altLang="zh-CN" sz="2800" dirty="0" smtClean="0">
                <a:solidFill>
                  <a:srgbClr val="000000"/>
                </a:solidFill>
                <a:latin typeface="NEU-BZ-S92"/>
                <a:ea typeface="方正兰亭中黑_GBK"/>
                <a:cs typeface="Times New Roman" panose="02020603050405020304" pitchFamily="18" charset="0"/>
              </a:rPr>
              <a:t>  </a:t>
            </a:r>
            <a:r>
              <a:rPr lang="zh-CN" altLang="zh-CN" sz="2800" dirty="0" smtClean="0">
                <a:solidFill>
                  <a:srgbClr val="000000"/>
                </a:solidFill>
                <a:latin typeface="NEU-BZ-S92"/>
                <a:ea typeface="方正兰亭中黑_GBK"/>
                <a:cs typeface="Times New Roman" panose="02020603050405020304" pitchFamily="18" charset="0"/>
              </a:rPr>
              <a:t>蒸发</a:t>
            </a:r>
            <a:endParaRPr lang="zh-CN" altLang="zh-CN" sz="2800" dirty="0">
              <a:solidFill>
                <a:srgbClr val="000000"/>
              </a:solidFill>
              <a:latin typeface="NEU-BZ-S92"/>
              <a:ea typeface="方正书宋_GBK"/>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dirty="0">
                <a:solidFill>
                  <a:srgbClr val="000000"/>
                </a:solidFill>
                <a:latin typeface="Times New Roman" panose="02020603050405020304" pitchFamily="18" charset="0"/>
                <a:cs typeface="Times New Roman" panose="02020603050405020304" pitchFamily="18" charset="0"/>
              </a:rPr>
              <a:t>1</a:t>
            </a:r>
            <a:r>
              <a:rPr lang="en-US" altLang="zh-CN" sz="2800" i="1"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蒸发</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在</a:t>
            </a:r>
            <a:r>
              <a:rPr lang="en-US" altLang="zh-CN" sz="2800" i="1" dirty="0">
                <a:solidFill>
                  <a:srgbClr val="000000"/>
                </a:solidFill>
                <a:latin typeface="Times New Roman" panose="02020603050405020304" pitchFamily="18" charset="0"/>
                <a:cs typeface="Times New Roman" panose="02020603050405020304" pitchFamily="18" charset="0"/>
              </a:rPr>
              <a:t>__________</a:t>
            </a:r>
            <a:r>
              <a:rPr lang="zh-CN" altLang="zh-CN" sz="2800" dirty="0">
                <a:solidFill>
                  <a:srgbClr val="000000"/>
                </a:solidFill>
                <a:latin typeface="Times New Roman" panose="02020603050405020304" pitchFamily="18" charset="0"/>
                <a:cs typeface="Times New Roman" panose="02020603050405020304" pitchFamily="18" charset="0"/>
              </a:rPr>
              <a:t>都能发生的汽化现象。</a:t>
            </a:r>
            <a:r>
              <a:rPr lang="en-US" altLang="zh-CN" sz="2800" dirty="0">
                <a:solidFill>
                  <a:srgbClr val="000000"/>
                </a:solidFill>
                <a:latin typeface="Times New Roman" panose="02020603050405020304" pitchFamily="18" charset="0"/>
                <a:cs typeface="Times New Roman" panose="02020603050405020304" pitchFamily="18" charset="0"/>
              </a:rPr>
              <a:t> </a:t>
            </a:r>
            <a:endParaRPr lang="zh-CN" altLang="zh-CN" sz="2800" dirty="0">
              <a:solidFill>
                <a:srgbClr val="000000"/>
              </a:solidFill>
              <a:latin typeface="NEU-BZ-S92"/>
              <a:ea typeface="方正书宋_GBK"/>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dirty="0">
                <a:solidFill>
                  <a:srgbClr val="000000"/>
                </a:solidFill>
                <a:latin typeface="Times New Roman" panose="02020603050405020304" pitchFamily="18" charset="0"/>
                <a:cs typeface="Times New Roman" panose="02020603050405020304" pitchFamily="18" charset="0"/>
              </a:rPr>
              <a:t>2</a:t>
            </a:r>
            <a:r>
              <a:rPr lang="en-US" altLang="zh-CN" sz="2800" i="1"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发生部位</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只发生在液体</a:t>
            </a:r>
            <a:r>
              <a:rPr lang="zh-CN" altLang="zh-CN" sz="2800" dirty="0" smtClean="0">
                <a:solidFill>
                  <a:srgbClr val="000000"/>
                </a:solidFill>
                <a:latin typeface="Times New Roman" panose="02020603050405020304" pitchFamily="18" charset="0"/>
                <a:cs typeface="Times New Roman" panose="02020603050405020304" pitchFamily="18" charset="0"/>
              </a:rPr>
              <a:t>的</a:t>
            </a:r>
            <a:r>
              <a:rPr lang="en-US" altLang="zh-CN" sz="2800" i="1" dirty="0">
                <a:solidFill>
                  <a:srgbClr val="000000"/>
                </a:solidFill>
                <a:latin typeface="Times New Roman" panose="02020603050405020304" pitchFamily="18" charset="0"/>
                <a:cs typeface="Times New Roman" panose="02020603050405020304" pitchFamily="18" charset="0"/>
              </a:rPr>
              <a:t>__________ </a:t>
            </a:r>
            <a:r>
              <a:rPr lang="zh-CN" altLang="zh-CN" sz="2800" dirty="0" smtClean="0">
                <a:solidFill>
                  <a:srgbClr val="000000"/>
                </a:solidFill>
                <a:latin typeface="Times New Roman" panose="02020603050405020304" pitchFamily="18" charset="0"/>
                <a:cs typeface="Times New Roman" panose="02020603050405020304" pitchFamily="18" charset="0"/>
              </a:rPr>
              <a:t>。</a:t>
            </a:r>
            <a:r>
              <a:rPr lang="en-US" altLang="zh-CN" sz="2800" dirty="0">
                <a:solidFill>
                  <a:srgbClr val="000000"/>
                </a:solidFill>
                <a:latin typeface="Times New Roman" panose="02020603050405020304" pitchFamily="18" charset="0"/>
                <a:cs typeface="Times New Roman" panose="02020603050405020304" pitchFamily="18" charset="0"/>
              </a:rPr>
              <a:t> </a:t>
            </a:r>
            <a:endParaRPr lang="zh-CN" altLang="zh-CN" sz="2800" dirty="0">
              <a:solidFill>
                <a:srgbClr val="000000"/>
              </a:solidFill>
              <a:latin typeface="NEU-BZ-S92"/>
              <a:ea typeface="方正书宋_GBK"/>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dirty="0">
                <a:solidFill>
                  <a:srgbClr val="000000"/>
                </a:solidFill>
                <a:latin typeface="Times New Roman" panose="02020603050405020304" pitchFamily="18" charset="0"/>
                <a:cs typeface="Times New Roman" panose="02020603050405020304" pitchFamily="18" charset="0"/>
              </a:rPr>
              <a:t>3</a:t>
            </a:r>
            <a:r>
              <a:rPr lang="en-US" altLang="zh-CN" sz="2800" i="1"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影响蒸发快慢的因素</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要加快液体的蒸发</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可以升高液体的</a:t>
            </a:r>
            <a:r>
              <a:rPr lang="en-US" altLang="zh-CN" sz="2800" i="1" dirty="0">
                <a:solidFill>
                  <a:srgbClr val="000000"/>
                </a:solidFill>
                <a:latin typeface="Times New Roman" panose="02020603050405020304" pitchFamily="18" charset="0"/>
                <a:cs typeface="Times New Roman" panose="02020603050405020304" pitchFamily="18" charset="0"/>
              </a:rPr>
              <a:t>__________</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增大液体的</a:t>
            </a:r>
            <a:r>
              <a:rPr lang="en-US" altLang="zh-CN" sz="2800" i="1" dirty="0">
                <a:solidFill>
                  <a:srgbClr val="000000"/>
                </a:solidFill>
                <a:latin typeface="Times New Roman" panose="02020603050405020304" pitchFamily="18" charset="0"/>
                <a:cs typeface="Times New Roman" panose="02020603050405020304" pitchFamily="18" charset="0"/>
              </a:rPr>
              <a:t>__________</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加快液体表面上的</a:t>
            </a:r>
            <a:r>
              <a:rPr lang="en-US" altLang="zh-CN" sz="2800" i="1" dirty="0">
                <a:solidFill>
                  <a:srgbClr val="000000"/>
                </a:solidFill>
                <a:latin typeface="Times New Roman" panose="02020603050405020304" pitchFamily="18" charset="0"/>
                <a:cs typeface="Times New Roman" panose="02020603050405020304" pitchFamily="18" charset="0"/>
              </a:rPr>
              <a:t>__________</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而要减慢蒸发</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应该采取相反的措施。</a:t>
            </a:r>
            <a:r>
              <a:rPr lang="en-US" altLang="zh-CN" sz="2800" dirty="0">
                <a:solidFill>
                  <a:srgbClr val="000000"/>
                </a:solidFill>
                <a:latin typeface="Times New Roman" panose="02020603050405020304" pitchFamily="18" charset="0"/>
                <a:cs typeface="Times New Roman" panose="02020603050405020304" pitchFamily="18" charset="0"/>
              </a:rPr>
              <a:t> </a:t>
            </a:r>
            <a:endParaRPr lang="zh-CN" altLang="zh-CN" sz="2800" dirty="0">
              <a:solidFill>
                <a:srgbClr val="000000"/>
              </a:solidFill>
              <a:latin typeface="NEU-BZ-S92"/>
              <a:ea typeface="方正书宋_GBK"/>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dirty="0">
                <a:solidFill>
                  <a:srgbClr val="000000"/>
                </a:solidFill>
                <a:latin typeface="Times New Roman" panose="02020603050405020304" pitchFamily="18" charset="0"/>
                <a:cs typeface="Times New Roman" panose="02020603050405020304" pitchFamily="18" charset="0"/>
              </a:rPr>
              <a:t>4</a:t>
            </a:r>
            <a:r>
              <a:rPr lang="en-US" altLang="zh-CN" sz="2800" i="1"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蒸发致冷</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液体在蒸发过程</a:t>
            </a:r>
            <a:r>
              <a:rPr lang="zh-CN" altLang="zh-CN" sz="2800" dirty="0" smtClean="0">
                <a:solidFill>
                  <a:srgbClr val="000000"/>
                </a:solidFill>
                <a:latin typeface="Times New Roman" panose="02020603050405020304" pitchFamily="18" charset="0"/>
                <a:cs typeface="Times New Roman" panose="02020603050405020304" pitchFamily="18" charset="0"/>
              </a:rPr>
              <a:t>中</a:t>
            </a:r>
            <a:r>
              <a:rPr lang="en-US" altLang="zh-CN" sz="2800" i="1" dirty="0">
                <a:solidFill>
                  <a:srgbClr val="000000"/>
                </a:solidFill>
                <a:latin typeface="Times New Roman" panose="02020603050405020304" pitchFamily="18" charset="0"/>
                <a:cs typeface="Times New Roman" panose="02020603050405020304" pitchFamily="18" charset="0"/>
              </a:rPr>
              <a:t>__________</a:t>
            </a:r>
            <a:r>
              <a:rPr lang="en-US" altLang="zh-CN" sz="2800" dirty="0" smtClean="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致使液体和它接触的物体温度</a:t>
            </a:r>
            <a:r>
              <a:rPr lang="en-US" altLang="zh-CN" sz="2800" i="1" dirty="0">
                <a:solidFill>
                  <a:srgbClr val="000000"/>
                </a:solidFill>
                <a:latin typeface="Times New Roman" panose="02020603050405020304" pitchFamily="18" charset="0"/>
                <a:cs typeface="Times New Roman" panose="02020603050405020304" pitchFamily="18" charset="0"/>
              </a:rPr>
              <a:t>__________</a:t>
            </a:r>
            <a:r>
              <a:rPr lang="zh-CN" altLang="zh-CN" sz="2800" dirty="0">
                <a:solidFill>
                  <a:srgbClr val="000000"/>
                </a:solidFill>
                <a:latin typeface="Times New Roman" panose="02020603050405020304" pitchFamily="18" charset="0"/>
                <a:cs typeface="Times New Roman" panose="02020603050405020304" pitchFamily="18" charset="0"/>
              </a:rPr>
              <a:t>。</a:t>
            </a:r>
            <a:r>
              <a:rPr lang="en-US" altLang="zh-CN" sz="2800" dirty="0">
                <a:solidFill>
                  <a:srgbClr val="000000"/>
                </a:solidFill>
                <a:latin typeface="Times New Roman" panose="02020603050405020304" pitchFamily="18" charset="0"/>
                <a:cs typeface="Times New Roman" panose="02020603050405020304" pitchFamily="18" charset="0"/>
              </a:rPr>
              <a:t> </a:t>
            </a:r>
            <a:endParaRPr lang="zh-CN" altLang="zh-CN" sz="2800" dirty="0">
              <a:solidFill>
                <a:srgbClr val="000000"/>
              </a:solidFill>
              <a:effectLst/>
              <a:latin typeface="NEU-BZ-S92"/>
              <a:ea typeface="方正书宋_GBK"/>
              <a:cs typeface="Times New Roman" panose="02020603050405020304" pitchFamily="18" charset="0"/>
            </a:endParaRPr>
          </a:p>
        </p:txBody>
      </p:sp>
      <p:sp>
        <p:nvSpPr>
          <p:cNvPr id="2" name="矩形 1"/>
          <p:cNvSpPr>
            <a:spLocks noChangeAspect="1"/>
          </p:cNvSpPr>
          <p:nvPr/>
        </p:nvSpPr>
        <p:spPr>
          <a:xfrm>
            <a:off x="1820917" y="1109281"/>
            <a:ext cx="2069797" cy="652486"/>
          </a:xfrm>
          <a:prstGeom prst="rect">
            <a:avLst/>
          </a:prstGeom>
        </p:spPr>
        <p:txBody>
          <a:bodyPr wrap="none">
            <a:spAutoFit/>
          </a:bodyPr>
          <a:lstStyle/>
          <a:p>
            <a:pPr>
              <a:lnSpc>
                <a:spcPct val="130000"/>
              </a:lnSpc>
            </a:pPr>
            <a:r>
              <a:rPr lang="zh-CN" altLang="zh-CN" sz="2800" dirty="0">
                <a:solidFill>
                  <a:srgbClr val="FF0000"/>
                </a:solidFill>
                <a:latin typeface="Times New Roman" panose="02020603050405020304" pitchFamily="18" charset="0"/>
                <a:cs typeface="Times New Roman" panose="02020603050405020304" pitchFamily="18" charset="0"/>
              </a:rPr>
              <a:t>任何温度</a:t>
            </a:r>
            <a:r>
              <a:rPr lang="zh-CN" altLang="zh-CN" sz="2800" dirty="0" smtClean="0">
                <a:solidFill>
                  <a:srgbClr val="FF0000"/>
                </a:solidFill>
                <a:latin typeface="Times New Roman" panose="02020603050405020304" pitchFamily="18" charset="0"/>
                <a:cs typeface="Times New Roman" panose="02020603050405020304" pitchFamily="18" charset="0"/>
              </a:rPr>
              <a:t>下</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4" name="矩形 3"/>
          <p:cNvSpPr>
            <a:spLocks noChangeAspect="1"/>
          </p:cNvSpPr>
          <p:nvPr/>
        </p:nvSpPr>
        <p:spPr>
          <a:xfrm>
            <a:off x="5103421" y="1659223"/>
            <a:ext cx="992579" cy="652486"/>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表面</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5" name="矩形 4"/>
          <p:cNvSpPr>
            <a:spLocks noChangeAspect="1"/>
          </p:cNvSpPr>
          <p:nvPr/>
        </p:nvSpPr>
        <p:spPr>
          <a:xfrm>
            <a:off x="9825842" y="2242100"/>
            <a:ext cx="992579" cy="600229"/>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温度</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6" name="矩形 5"/>
          <p:cNvSpPr>
            <a:spLocks noChangeAspect="1"/>
          </p:cNvSpPr>
          <p:nvPr/>
        </p:nvSpPr>
        <p:spPr>
          <a:xfrm>
            <a:off x="2083676" y="2784963"/>
            <a:ext cx="1351652" cy="600229"/>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表面积</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7" name="矩形 6"/>
          <p:cNvSpPr>
            <a:spLocks noChangeAspect="1"/>
          </p:cNvSpPr>
          <p:nvPr/>
        </p:nvSpPr>
        <p:spPr>
          <a:xfrm>
            <a:off x="6687207" y="2780572"/>
            <a:ext cx="1710725" cy="600229"/>
          </a:xfrm>
          <a:prstGeom prst="rect">
            <a:avLst/>
          </a:prstGeom>
        </p:spPr>
        <p:txBody>
          <a:bodyPr wrap="none">
            <a:spAutoFit/>
          </a:bodyPr>
          <a:lstStyle/>
          <a:p>
            <a:pPr>
              <a:lnSpc>
                <a:spcPct val="130000"/>
              </a:lnSpc>
            </a:pPr>
            <a:r>
              <a:rPr lang="zh-CN" altLang="zh-CN" sz="2800" dirty="0">
                <a:solidFill>
                  <a:srgbClr val="FF0000"/>
                </a:solidFill>
                <a:latin typeface="Times New Roman" panose="02020603050405020304" pitchFamily="18" charset="0"/>
                <a:cs typeface="Times New Roman" panose="02020603050405020304" pitchFamily="18" charset="0"/>
              </a:rPr>
              <a:t>空气</a:t>
            </a:r>
            <a:r>
              <a:rPr lang="zh-CN" altLang="zh-CN" sz="2800" dirty="0" smtClean="0">
                <a:solidFill>
                  <a:srgbClr val="FF0000"/>
                </a:solidFill>
                <a:latin typeface="Times New Roman" panose="02020603050405020304" pitchFamily="18" charset="0"/>
                <a:cs typeface="Times New Roman" panose="02020603050405020304" pitchFamily="18" charset="0"/>
              </a:rPr>
              <a:t>流动</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8" name="矩形 7"/>
          <p:cNvSpPr>
            <a:spLocks noChangeAspect="1"/>
          </p:cNvSpPr>
          <p:nvPr/>
        </p:nvSpPr>
        <p:spPr>
          <a:xfrm>
            <a:off x="5541579" y="3887417"/>
            <a:ext cx="992579" cy="600229"/>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吸热</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9" name="矩形 8"/>
          <p:cNvSpPr>
            <a:spLocks noChangeAspect="1"/>
          </p:cNvSpPr>
          <p:nvPr/>
        </p:nvSpPr>
        <p:spPr>
          <a:xfrm>
            <a:off x="748862" y="4439509"/>
            <a:ext cx="992579" cy="600229"/>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降低</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Tree>
    <p:extLst>
      <p:ext uri="{BB962C8B-B14F-4D97-AF65-F5344CB8AC3E}">
        <p14:creationId xmlns:p14="http://schemas.microsoft.com/office/powerpoint/2010/main" val="21240986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randombar(horizontal)">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randombar(horizontal)">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randombar(horizontal)">
                                      <p:cBhvr>
                                        <p:cTn id="32" dur="500"/>
                                        <p:tgtEl>
                                          <p:spTgt spid="8"/>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randombar(horizontal)">
                                      <p:cBhvr>
                                        <p:cTn id="3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p:bldP spid="6" grpId="0"/>
      <p:bldP spid="7" grpId="0"/>
      <p:bldP spid="8" grpId="0"/>
      <p:bldP spid="9" grpId="0"/>
    </p:bldLst>
  </p:timing>
</p:sld>
</file>

<file path=ppt/tags/tag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xml><?xml version="1.0" encoding="utf-8"?>
<p:tagLst xmlns:a="http://schemas.openxmlformats.org/drawingml/2006/main" xmlns:r="http://schemas.openxmlformats.org/officeDocument/2006/relationships" xmlns:p="http://schemas.openxmlformats.org/presentationml/2006/main">
  <p:tag name="KSO_WM_BEAUTIFY_FLAG" val=""/>
</p:tagLst>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演示文稿2" id="{70E64BFA-7F28-4524-A2F1-429ED1F70AD6}" vid="{BD76309B-3463-496C-8A18-DE26D7DDD99E}"/>
    </a:ext>
  </a:extLst>
</a:theme>
</file>

<file path=ppt/theme/theme2.xml><?xml version="1.0" encoding="utf-8"?>
<a:theme xmlns:a="http://schemas.openxmlformats.org/drawingml/2006/main" name="1_专业教辅课件Q:251490010">
  <a:themeElements>
    <a:clrScheme name="穿越">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演示文稿3" id="{8BD615A3-ED6F-4864-AAC0-0556D364D909}" vid="{BB39B361-BEE4-4C79-9337-7BDCCC8254BC}"/>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新模板</Template>
  <TotalTime>312</TotalTime>
  <Words>1397</Words>
  <Application>Microsoft Office PowerPoint</Application>
  <PresentationFormat>宽屏</PresentationFormat>
  <Paragraphs>156</Paragraphs>
  <Slides>23</Slides>
  <Notes>1</Notes>
  <HiddenSlides>0</HiddenSlides>
  <MMClips>0</MMClips>
  <ScaleCrop>false</ScaleCrop>
  <HeadingPairs>
    <vt:vector size="6" baseType="variant">
      <vt:variant>
        <vt:lpstr>已用的字体</vt:lpstr>
      </vt:variant>
      <vt:variant>
        <vt:i4>14</vt:i4>
      </vt:variant>
      <vt:variant>
        <vt:lpstr>主题</vt:lpstr>
      </vt:variant>
      <vt:variant>
        <vt:i4>2</vt:i4>
      </vt:variant>
      <vt:variant>
        <vt:lpstr>幻灯片标题</vt:lpstr>
      </vt:variant>
      <vt:variant>
        <vt:i4>23</vt:i4>
      </vt:variant>
    </vt:vector>
  </HeadingPairs>
  <TitlesOfParts>
    <vt:vector size="39" baseType="lpstr">
      <vt:lpstr>NEU-BZ-S92</vt:lpstr>
      <vt:lpstr>方正兰亭中黑_GBK</vt:lpstr>
      <vt:lpstr>方正书宋_GBK</vt:lpstr>
      <vt:lpstr>方正正黑简体</vt:lpstr>
      <vt:lpstr>仿宋</vt:lpstr>
      <vt:lpstr>黑体</vt:lpstr>
      <vt:lpstr>华文隶书</vt:lpstr>
      <vt:lpstr>楷体</vt:lpstr>
      <vt:lpstr>隶书</vt:lpstr>
      <vt:lpstr>宋体</vt:lpstr>
      <vt:lpstr>微软雅黑</vt:lpstr>
      <vt:lpstr>Arial</vt:lpstr>
      <vt:lpstr>Calibri</vt:lpstr>
      <vt:lpstr>Times New Roman</vt:lpstr>
      <vt:lpstr>1_Office 主题</vt:lpstr>
      <vt:lpstr>1_专业教辅课件Q:251490010</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Microsoft</cp:lastModifiedBy>
  <cp:revision>43</cp:revision>
  <dcterms:created xsi:type="dcterms:W3CDTF">2021-07-19T03:09:34Z</dcterms:created>
  <dcterms:modified xsi:type="dcterms:W3CDTF">2025-09-22T05:52:42Z</dcterms:modified>
</cp:coreProperties>
</file>